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sldIdLst>
    <p:sldId id="271" r:id="rId5"/>
    <p:sldId id="292" r:id="rId6"/>
    <p:sldId id="299" r:id="rId7"/>
    <p:sldId id="300" r:id="rId8"/>
    <p:sldId id="295" r:id="rId9"/>
    <p:sldId id="309" r:id="rId10"/>
    <p:sldId id="310" r:id="rId11"/>
    <p:sldId id="311" r:id="rId12"/>
    <p:sldId id="308" r:id="rId13"/>
    <p:sldId id="296" r:id="rId14"/>
    <p:sldId id="297" r:id="rId15"/>
    <p:sldId id="302" r:id="rId16"/>
    <p:sldId id="303" r:id="rId17"/>
    <p:sldId id="304" r:id="rId18"/>
    <p:sldId id="305" r:id="rId19"/>
    <p:sldId id="313" r:id="rId20"/>
    <p:sldId id="301" r:id="rId21"/>
    <p:sldId id="312" r:id="rId22"/>
    <p:sldId id="298" r:id="rId23"/>
    <p:sldId id="306" r:id="rId24"/>
    <p:sldId id="307" r:id="rId25"/>
    <p:sldId id="294" r:id="rId26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ьный лист" id="{96F2277A-43BC-4BFE-B92F-22556D4C6ADA}">
          <p14:sldIdLst>
            <p14:sldId id="271"/>
            <p14:sldId id="292"/>
            <p14:sldId id="299"/>
            <p14:sldId id="300"/>
            <p14:sldId id="295"/>
            <p14:sldId id="309"/>
            <p14:sldId id="310"/>
            <p14:sldId id="311"/>
            <p14:sldId id="308"/>
            <p14:sldId id="296"/>
            <p14:sldId id="297"/>
            <p14:sldId id="302"/>
            <p14:sldId id="303"/>
            <p14:sldId id="304"/>
            <p14:sldId id="305"/>
            <p14:sldId id="313"/>
            <p14:sldId id="301"/>
            <p14:sldId id="312"/>
            <p14:sldId id="298"/>
            <p14:sldId id="306"/>
            <p14:sldId id="307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2" pos="325" userDrawn="1">
          <p15:clr>
            <a:srgbClr val="A4A3A4"/>
          </p15:clr>
        </p15:guide>
        <p15:guide id="4" pos="1209" userDrawn="1">
          <p15:clr>
            <a:srgbClr val="A4A3A4"/>
          </p15:clr>
        </p15:guide>
        <p15:guide id="5" pos="2955" userDrawn="1">
          <p15:clr>
            <a:srgbClr val="A4A3A4"/>
          </p15:clr>
        </p15:guide>
        <p15:guide id="6" pos="2071" userDrawn="1">
          <p15:clr>
            <a:srgbClr val="A4A3A4"/>
          </p15:clr>
        </p15:guide>
        <p15:guide id="9" pos="3840" userDrawn="1">
          <p15:clr>
            <a:srgbClr val="A4A3A4"/>
          </p15:clr>
        </p15:guide>
        <p15:guide id="10" pos="4702" userDrawn="1">
          <p15:clr>
            <a:srgbClr val="A4A3A4"/>
          </p15:clr>
        </p15:guide>
        <p15:guide id="11" pos="5586" userDrawn="1">
          <p15:clr>
            <a:srgbClr val="A4A3A4"/>
          </p15:clr>
        </p15:guide>
        <p15:guide id="12" pos="7333" userDrawn="1">
          <p15:clr>
            <a:srgbClr val="A4A3A4"/>
          </p15:clr>
        </p15:guide>
        <p15:guide id="13" orient="horz" pos="3952" userDrawn="1">
          <p15:clr>
            <a:srgbClr val="A4A3A4"/>
          </p15:clr>
        </p15:guide>
        <p15:guide id="15" pos="6471" userDrawn="1">
          <p15:clr>
            <a:srgbClr val="A4A3A4"/>
          </p15:clr>
        </p15:guide>
        <p15:guide id="16" orient="horz" pos="9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утьков Юрий Юрьевич" initials="КЮЮ" lastIdx="4" clrIdx="0">
    <p:extLst>
      <p:ext uri="{19B8F6BF-5375-455C-9EA6-DF929625EA0E}">
        <p15:presenceInfo xmlns:p15="http://schemas.microsoft.com/office/powerpoint/2012/main" userId="S::ykutkov@hse.ru::45dbd1ed-eea1-4925-9fa4-5001421b49da" providerId="AD"/>
      </p:ext>
    </p:extLst>
  </p:cmAuthor>
  <p:cmAuthor id="2" name="Vladimir Luzin" initials="VL" lastIdx="22" clrIdx="1">
    <p:extLst>
      <p:ext uri="{19B8F6BF-5375-455C-9EA6-DF929625EA0E}">
        <p15:presenceInfo xmlns:p15="http://schemas.microsoft.com/office/powerpoint/2012/main" userId="7f2799538304283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C63"/>
    <a:srgbClr val="96628C"/>
    <a:srgbClr val="11A0D7"/>
    <a:srgbClr val="E61F3D"/>
    <a:srgbClr val="CD5A5A"/>
    <a:srgbClr val="FFD746"/>
    <a:srgbClr val="0E2D69"/>
    <a:srgbClr val="D9D9D9"/>
    <a:srgbClr val="EB681F"/>
    <a:srgbClr val="234A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17E2CF-B126-48A2-9A83-F8B04B23FA3E}" v="489" dt="2022-10-16T15:57:44.978"/>
    <p1510:client id="{E2AD3D86-FC71-2540-E71C-04D03ADE151E}" v="487" dt="2022-10-16T15:54:21.8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54" autoAdjust="0"/>
    <p:restoredTop sz="95934" autoAdjust="0"/>
  </p:normalViewPr>
  <p:slideViewPr>
    <p:cSldViewPr snapToGrid="0" snapToObjects="1">
      <p:cViewPr varScale="1">
        <p:scale>
          <a:sx n="78" d="100"/>
          <a:sy n="78" d="100"/>
        </p:scale>
        <p:origin x="1051" y="62"/>
      </p:cViewPr>
      <p:guideLst>
        <p:guide pos="325"/>
        <p:guide pos="1209"/>
        <p:guide pos="2955"/>
        <p:guide pos="2071"/>
        <p:guide pos="3840"/>
        <p:guide pos="4702"/>
        <p:guide pos="5586"/>
        <p:guide pos="7333"/>
        <p:guide orient="horz" pos="3952"/>
        <p:guide pos="6471"/>
        <p:guide orient="horz" pos="91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20" d="100"/>
          <a:sy n="120" d="100"/>
        </p:scale>
        <p:origin x="4962" y="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61BF4-8B2C-784B-9959-B59A059012C3}" type="datetimeFigureOut">
              <a:rPr lang="x-none" smtClean="0"/>
              <a:t>29.11.2024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48903-8EB5-294E-A216-6B54B0368783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31680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x-none" smtClean="0"/>
              <a:t>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81135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x-none" smtClean="0"/>
              <a:t>10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42798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x-none" smtClean="0"/>
              <a:t>11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84690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x-none" smtClean="0"/>
              <a:t>12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371102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x-none" smtClean="0"/>
              <a:t>13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06378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x-none" smtClean="0"/>
              <a:t>14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567759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x-none" smtClean="0"/>
              <a:t>15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140769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x-none" smtClean="0"/>
              <a:t>16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652179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x-none" smtClean="0"/>
              <a:t>17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565991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x-none" smtClean="0"/>
              <a:t>18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096811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x-none" smtClean="0"/>
              <a:t>19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90826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x-none" smtClean="0"/>
              <a:t>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854185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x-none" smtClean="0"/>
              <a:t>20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284392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28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x-none" smtClean="0"/>
              <a:t>21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189204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x-none" smtClean="0"/>
              <a:t>22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04981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x-none" smtClean="0"/>
              <a:t>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39449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x-none" smtClean="0"/>
              <a:t>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88577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x-none" smtClean="0"/>
              <a:t>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96816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x-none" smtClean="0"/>
              <a:t>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40513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x-none" smtClean="0"/>
              <a:t>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42006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x-none" smtClean="0"/>
              <a:t>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62329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x-none" smtClean="0"/>
              <a:t>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41175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8" descr="A blue circle with white text&#10;&#10;Description automatically generated with low confidence">
            <a:extLst>
              <a:ext uri="{FF2B5EF4-FFF2-40B4-BE49-F238E27FC236}">
                <a16:creationId xmlns:a16="http://schemas.microsoft.com/office/drawing/2014/main" id="{BA292C80-0DA8-194A-9A66-279048FA2A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3859" y="962173"/>
            <a:ext cx="886499" cy="886499"/>
          </a:xfrm>
          <a:prstGeom prst="rect">
            <a:avLst/>
          </a:prstGeom>
        </p:spPr>
      </p:pic>
      <p:cxnSp>
        <p:nvCxnSpPr>
          <p:cNvPr id="11" name="Straight Connector 48">
            <a:extLst>
              <a:ext uri="{FF2B5EF4-FFF2-40B4-BE49-F238E27FC236}">
                <a16:creationId xmlns:a16="http://schemas.microsoft.com/office/drawing/2014/main" id="{313EF906-5BAC-0141-A198-076E155DF9E2}"/>
              </a:ext>
            </a:extLst>
          </p:cNvPr>
          <p:cNvCxnSpPr>
            <a:cxnSpLocks/>
          </p:cNvCxnSpPr>
          <p:nvPr userDrawn="1"/>
        </p:nvCxnSpPr>
        <p:spPr>
          <a:xfrm>
            <a:off x="6090212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50">
            <a:extLst>
              <a:ext uri="{FF2B5EF4-FFF2-40B4-BE49-F238E27FC236}">
                <a16:creationId xmlns:a16="http://schemas.microsoft.com/office/drawing/2014/main" id="{61206A97-26F2-E646-8775-9928FEF465B5}"/>
              </a:ext>
            </a:extLst>
          </p:cNvPr>
          <p:cNvCxnSpPr>
            <a:cxnSpLocks/>
          </p:cNvCxnSpPr>
          <p:nvPr userDrawn="1"/>
        </p:nvCxnSpPr>
        <p:spPr>
          <a:xfrm>
            <a:off x="8642581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1">
            <a:extLst>
              <a:ext uri="{FF2B5EF4-FFF2-40B4-BE49-F238E27FC236}">
                <a16:creationId xmlns:a16="http://schemas.microsoft.com/office/drawing/2014/main" id="{28E0E5F6-C1CA-9B41-B1DB-6E4FB509084D}"/>
              </a:ext>
            </a:extLst>
          </p:cNvPr>
          <p:cNvCxnSpPr>
            <a:cxnSpLocks/>
          </p:cNvCxnSpPr>
          <p:nvPr userDrawn="1"/>
        </p:nvCxnSpPr>
        <p:spPr>
          <a:xfrm>
            <a:off x="11179047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6007C52F-2E27-E24A-B9DC-AAAB052DB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7967" y="2404670"/>
            <a:ext cx="7634059" cy="1978323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4300" b="0" i="0" baseline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презентации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может быть набрано в две 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или три строки (43 </a:t>
            </a:r>
            <a:r>
              <a:rPr lang="en-GB" sz="4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4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4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18109844-C2E7-354F-9C01-8834E4DCE3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4947" y="1187841"/>
            <a:ext cx="3848717" cy="43516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HSE Sans" panose="02000000000000000000" pitchFamily="2" charset="0"/>
              </a:defRPr>
            </a:lvl1pPr>
            <a:lvl2pPr marL="457200" indent="0" algn="l">
              <a:buNone/>
              <a:defRPr sz="1600" b="0" i="0">
                <a:latin typeface="HSE Sans" panose="02000000000000000000" pitchFamily="2" charset="0"/>
              </a:defRPr>
            </a:lvl2pPr>
            <a:lvl3pPr marL="914400" indent="0" algn="l">
              <a:buNone/>
              <a:defRPr sz="1600" b="0" i="0">
                <a:latin typeface="HSE Sans" panose="02000000000000000000" pitchFamily="2" charset="0"/>
              </a:defRPr>
            </a:lvl3pPr>
            <a:lvl4pPr marL="1371600" indent="0" algn="l">
              <a:buNone/>
              <a:defRPr sz="1600" b="0" i="0">
                <a:latin typeface="HSE Sans" panose="02000000000000000000" pitchFamily="2" charset="0"/>
              </a:defRPr>
            </a:lvl4pPr>
            <a:lvl5pPr marL="1828800" indent="0" algn="l">
              <a:buNone/>
              <a:defRPr sz="1600" b="0" i="0">
                <a:latin typeface="HSE Sans" panose="02000000000000000000" pitchFamily="2" charset="0"/>
              </a:defRPr>
            </a:lvl5pPr>
          </a:lstStyle>
          <a:p>
            <a:r>
              <a:rPr lang="ru-RU" dirty="0">
                <a:latin typeface="HSE Sans" panose="02000000000000000000" pitchFamily="2" charset="0"/>
              </a:rPr>
              <a:t>Название факультета</a:t>
            </a:r>
            <a:br>
              <a:rPr lang="ru-RU" dirty="0">
                <a:latin typeface="HSE Sans" panose="02000000000000000000" pitchFamily="2" charset="0"/>
              </a:rPr>
            </a:br>
            <a:r>
              <a:rPr lang="ru-RU" dirty="0">
                <a:latin typeface="HSE Sans" panose="02000000000000000000" pitchFamily="2" charset="0"/>
              </a:rPr>
              <a:t>в две строки</a:t>
            </a:r>
            <a:r>
              <a:rPr lang="en-GB" dirty="0">
                <a:latin typeface="HSE Sans" panose="02000000000000000000" pitchFamily="2" charset="0"/>
              </a:rPr>
              <a:t> (16 </a:t>
            </a:r>
            <a:r>
              <a:rPr lang="en-GB" dirty="0" err="1">
                <a:latin typeface="HSE Sans" panose="02000000000000000000" pitchFamily="2" charset="0"/>
              </a:rPr>
              <a:t>pt</a:t>
            </a:r>
            <a:r>
              <a:rPr lang="en-GB" dirty="0">
                <a:latin typeface="HSE Sans" panose="02000000000000000000" pitchFamily="2" charset="0"/>
              </a:rPr>
              <a:t>)</a:t>
            </a:r>
            <a:endParaRPr lang="ru-RU" dirty="0">
              <a:latin typeface="HSE Sans" panose="02000000000000000000" pitchFamily="2" charset="0"/>
            </a:endParaRP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40A04329-C800-BB42-BFE0-7E3C68848D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9420" y="1173829"/>
            <a:ext cx="2278063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98337931-3EC2-F348-99EA-860F4FFDC18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786720" y="1173829"/>
            <a:ext cx="2217738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Москва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2022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EEA7A79B-D410-B44F-BF32-C3EAEFC20A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967" y="4824914"/>
            <a:ext cx="7625267" cy="652860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600" dirty="0">
                <a:latin typeface="HSE Sans" panose="02000000000000000000" pitchFamily="2" charset="0"/>
              </a:rPr>
              <a:t>Если нужно больше места, то используйте подзаголовок</a:t>
            </a:r>
            <a:r>
              <a:rPr lang="en-GB" sz="1600" dirty="0">
                <a:latin typeface="HSE Sans" panose="02000000000000000000" pitchFamily="2" charset="0"/>
              </a:rPr>
              <a:t> (16 </a:t>
            </a:r>
            <a:r>
              <a:rPr lang="en-GB" sz="1600" dirty="0" err="1">
                <a:latin typeface="HSE Sans" panose="02000000000000000000" pitchFamily="2" charset="0"/>
              </a:rPr>
              <a:t>pt</a:t>
            </a:r>
            <a:r>
              <a:rPr lang="en-GB" sz="1600" dirty="0">
                <a:latin typeface="HSE Sans" panose="02000000000000000000" pitchFamily="2" charset="0"/>
              </a:rPr>
              <a:t>)</a:t>
            </a:r>
            <a:endParaRPr lang="ru-RU" sz="16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959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в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9328428E-0D3D-6E4B-BAC0-3F63BAF7DB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86CF47C6-D972-9E44-A717-6848F348939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412FEF63-77C0-7C4A-B9BE-4BC0EEEEB78C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C4F550E9-E979-284D-B65F-44E092DD9D0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39D099-B515-F343-BF7A-A95468DA3860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396B1F99-9711-C64F-A7C9-4F1D89E7F11D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9C21DFE9-C3B2-C54E-9275-7776355F73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5A73F99D-6D58-724E-ADB3-150D9B24F8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:a16="http://schemas.microsoft.com/office/drawing/2014/main" id="{7E89E360-BE39-5041-BAD6-C7B708340A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9" name="Заголовок 31">
            <a:extLst>
              <a:ext uri="{FF2B5EF4-FFF2-40B4-BE49-F238E27FC236}">
                <a16:creationId xmlns:a16="http://schemas.microsoft.com/office/drawing/2014/main" id="{1C20890C-BC1C-0745-9AF3-46700BA27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Дополнительная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цветовая гамма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CA2589F7-4500-024F-8E07-D726629A59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Для оформления графиков, таблиц, диаграмм могут потребоваться дополнительные цвета и вы совершенно правы, задавая вопрос, какие цвета использовать и где их взять. Мы предлагаем использовать палитру цветов Вышки для этих целей.</a:t>
            </a:r>
          </a:p>
        </p:txBody>
      </p:sp>
      <p:sp>
        <p:nvSpPr>
          <p:cNvPr id="21" name="Oval 5">
            <a:extLst>
              <a:ext uri="{FF2B5EF4-FFF2-40B4-BE49-F238E27FC236}">
                <a16:creationId xmlns:a16="http://schemas.microsoft.com/office/drawing/2014/main" id="{D2CA403A-98E7-6C42-8F44-30AB6622C802}"/>
              </a:ext>
            </a:extLst>
          </p:cNvPr>
          <p:cNvSpPr/>
          <p:nvPr userDrawn="1"/>
        </p:nvSpPr>
        <p:spPr>
          <a:xfrm>
            <a:off x="5392982" y="1447790"/>
            <a:ext cx="830997" cy="830997"/>
          </a:xfrm>
          <a:prstGeom prst="ellipse">
            <a:avLst/>
          </a:prstGeom>
          <a:solidFill>
            <a:srgbClr val="0E2D69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2" name="Oval 20">
            <a:extLst>
              <a:ext uri="{FF2B5EF4-FFF2-40B4-BE49-F238E27FC236}">
                <a16:creationId xmlns:a16="http://schemas.microsoft.com/office/drawing/2014/main" id="{42ABAA5D-E7AB-6E48-9D43-A48178C9BDD4}"/>
              </a:ext>
            </a:extLst>
          </p:cNvPr>
          <p:cNvSpPr/>
          <p:nvPr userDrawn="1"/>
        </p:nvSpPr>
        <p:spPr>
          <a:xfrm>
            <a:off x="6742925" y="1447790"/>
            <a:ext cx="830997" cy="830997"/>
          </a:xfrm>
          <a:prstGeom prst="ellipse">
            <a:avLst/>
          </a:prstGeom>
          <a:solidFill>
            <a:srgbClr val="234A9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09F185A-8F67-9C42-A7C5-87E483F4FC19}"/>
              </a:ext>
            </a:extLst>
          </p:cNvPr>
          <p:cNvSpPr/>
          <p:nvPr userDrawn="1"/>
        </p:nvSpPr>
        <p:spPr>
          <a:xfrm>
            <a:off x="8092868" y="1447790"/>
            <a:ext cx="830997" cy="830997"/>
          </a:xfrm>
          <a:prstGeom prst="ellipse">
            <a:avLst/>
          </a:prstGeom>
          <a:solidFill>
            <a:srgbClr val="11A0D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79AE0F6-4E37-6C4D-AF45-824EEE489A15}"/>
              </a:ext>
            </a:extLst>
          </p:cNvPr>
          <p:cNvSpPr/>
          <p:nvPr userDrawn="1"/>
        </p:nvSpPr>
        <p:spPr>
          <a:xfrm>
            <a:off x="9442811" y="1447790"/>
            <a:ext cx="830997" cy="830997"/>
          </a:xfrm>
          <a:prstGeom prst="ellipse">
            <a:avLst/>
          </a:prstGeom>
          <a:solidFill>
            <a:srgbClr val="029C6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5" name="Oval 26">
            <a:extLst>
              <a:ext uri="{FF2B5EF4-FFF2-40B4-BE49-F238E27FC236}">
                <a16:creationId xmlns:a16="http://schemas.microsoft.com/office/drawing/2014/main" id="{330C0EA4-7FD1-CE4D-AC95-8C484C5AC790}"/>
              </a:ext>
            </a:extLst>
          </p:cNvPr>
          <p:cNvSpPr/>
          <p:nvPr userDrawn="1"/>
        </p:nvSpPr>
        <p:spPr>
          <a:xfrm>
            <a:off x="10792754" y="1447790"/>
            <a:ext cx="830997" cy="830997"/>
          </a:xfrm>
          <a:prstGeom prst="ellipse">
            <a:avLst/>
          </a:prstGeom>
          <a:solidFill>
            <a:srgbClr val="EB681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6" name="Oval 29">
            <a:extLst>
              <a:ext uri="{FF2B5EF4-FFF2-40B4-BE49-F238E27FC236}">
                <a16:creationId xmlns:a16="http://schemas.microsoft.com/office/drawing/2014/main" id="{4C53CF3D-7EFB-DF4F-8EA6-5644574E9AFB}"/>
              </a:ext>
            </a:extLst>
          </p:cNvPr>
          <p:cNvSpPr/>
          <p:nvPr userDrawn="1"/>
        </p:nvSpPr>
        <p:spPr>
          <a:xfrm>
            <a:off x="5392982" y="2708699"/>
            <a:ext cx="830997" cy="830997"/>
          </a:xfrm>
          <a:prstGeom prst="ellipse">
            <a:avLst/>
          </a:prstGeom>
          <a:solidFill>
            <a:srgbClr val="7D4EB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7" name="Oval 33">
            <a:extLst>
              <a:ext uri="{FF2B5EF4-FFF2-40B4-BE49-F238E27FC236}">
                <a16:creationId xmlns:a16="http://schemas.microsoft.com/office/drawing/2014/main" id="{B42CE88A-E9A3-2A4E-BD50-EB37311F39EC}"/>
              </a:ext>
            </a:extLst>
          </p:cNvPr>
          <p:cNvSpPr/>
          <p:nvPr userDrawn="1"/>
        </p:nvSpPr>
        <p:spPr>
          <a:xfrm>
            <a:off x="6742925" y="2708699"/>
            <a:ext cx="830997" cy="830997"/>
          </a:xfrm>
          <a:prstGeom prst="ellipse">
            <a:avLst/>
          </a:prstGeom>
          <a:solidFill>
            <a:srgbClr val="E61F3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8" name="Oval 34">
            <a:extLst>
              <a:ext uri="{FF2B5EF4-FFF2-40B4-BE49-F238E27FC236}">
                <a16:creationId xmlns:a16="http://schemas.microsoft.com/office/drawing/2014/main" id="{B699EFDF-DB9D-3C4F-9D1F-461508017BDA}"/>
              </a:ext>
            </a:extLst>
          </p:cNvPr>
          <p:cNvSpPr/>
          <p:nvPr userDrawn="1"/>
        </p:nvSpPr>
        <p:spPr>
          <a:xfrm>
            <a:off x="8092868" y="2708699"/>
            <a:ext cx="830997" cy="830997"/>
          </a:xfrm>
          <a:prstGeom prst="ellipse">
            <a:avLst/>
          </a:prstGeom>
          <a:solidFill>
            <a:srgbClr val="FBBA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9" name="Oval 35">
            <a:extLst>
              <a:ext uri="{FF2B5EF4-FFF2-40B4-BE49-F238E27FC236}">
                <a16:creationId xmlns:a16="http://schemas.microsoft.com/office/drawing/2014/main" id="{5DF3131C-EEA1-5446-B567-C9DA0A2A1AFF}"/>
              </a:ext>
            </a:extLst>
          </p:cNvPr>
          <p:cNvSpPr/>
          <p:nvPr userDrawn="1"/>
        </p:nvSpPr>
        <p:spPr>
          <a:xfrm>
            <a:off x="9442811" y="2708699"/>
            <a:ext cx="830997" cy="830997"/>
          </a:xfrm>
          <a:prstGeom prst="ellipse">
            <a:avLst/>
          </a:prstGeom>
          <a:solidFill>
            <a:srgbClr val="7DA0D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0" name="Oval 36">
            <a:extLst>
              <a:ext uri="{FF2B5EF4-FFF2-40B4-BE49-F238E27FC236}">
                <a16:creationId xmlns:a16="http://schemas.microsoft.com/office/drawing/2014/main" id="{6D03B317-B61D-2945-8C0A-A6EBD87ACD07}"/>
              </a:ext>
            </a:extLst>
          </p:cNvPr>
          <p:cNvSpPr/>
          <p:nvPr userDrawn="1"/>
        </p:nvSpPr>
        <p:spPr>
          <a:xfrm>
            <a:off x="10792754" y="2708699"/>
            <a:ext cx="830997" cy="830997"/>
          </a:xfrm>
          <a:prstGeom prst="ellipse">
            <a:avLst/>
          </a:prstGeom>
          <a:solidFill>
            <a:srgbClr val="47A0A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1" name="Oval 37">
            <a:extLst>
              <a:ext uri="{FF2B5EF4-FFF2-40B4-BE49-F238E27FC236}">
                <a16:creationId xmlns:a16="http://schemas.microsoft.com/office/drawing/2014/main" id="{9C0266F1-C0B7-624A-A873-5F2C8801E766}"/>
              </a:ext>
            </a:extLst>
          </p:cNvPr>
          <p:cNvSpPr/>
          <p:nvPr userDrawn="1"/>
        </p:nvSpPr>
        <p:spPr>
          <a:xfrm>
            <a:off x="5392982" y="3969609"/>
            <a:ext cx="830997" cy="830997"/>
          </a:xfrm>
          <a:prstGeom prst="ellipse">
            <a:avLst/>
          </a:prstGeom>
          <a:solidFill>
            <a:srgbClr val="EB8C3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2" name="Oval 38">
            <a:extLst>
              <a:ext uri="{FF2B5EF4-FFF2-40B4-BE49-F238E27FC236}">
                <a16:creationId xmlns:a16="http://schemas.microsoft.com/office/drawing/2014/main" id="{30C0C10E-388C-9843-8270-19D471BD3756}"/>
              </a:ext>
            </a:extLst>
          </p:cNvPr>
          <p:cNvSpPr/>
          <p:nvPr userDrawn="1"/>
        </p:nvSpPr>
        <p:spPr>
          <a:xfrm>
            <a:off x="6742925" y="3969609"/>
            <a:ext cx="830997" cy="830997"/>
          </a:xfrm>
          <a:prstGeom prst="ellipse">
            <a:avLst/>
          </a:prstGeom>
          <a:solidFill>
            <a:srgbClr val="96628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3" name="Oval 39">
            <a:extLst>
              <a:ext uri="{FF2B5EF4-FFF2-40B4-BE49-F238E27FC236}">
                <a16:creationId xmlns:a16="http://schemas.microsoft.com/office/drawing/2014/main" id="{87047EA3-79D2-8644-A568-E64AA1D7D370}"/>
              </a:ext>
            </a:extLst>
          </p:cNvPr>
          <p:cNvSpPr/>
          <p:nvPr userDrawn="1"/>
        </p:nvSpPr>
        <p:spPr>
          <a:xfrm>
            <a:off x="8092868" y="3969609"/>
            <a:ext cx="830997" cy="830997"/>
          </a:xfrm>
          <a:prstGeom prst="ellipse">
            <a:avLst/>
          </a:prstGeom>
          <a:solidFill>
            <a:srgbClr val="CD5A5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4" name="Oval 40">
            <a:extLst>
              <a:ext uri="{FF2B5EF4-FFF2-40B4-BE49-F238E27FC236}">
                <a16:creationId xmlns:a16="http://schemas.microsoft.com/office/drawing/2014/main" id="{7F5D1C6B-4E6B-0346-A5DC-C511DB14EFD6}"/>
              </a:ext>
            </a:extLst>
          </p:cNvPr>
          <p:cNvSpPr/>
          <p:nvPr userDrawn="1"/>
        </p:nvSpPr>
        <p:spPr>
          <a:xfrm>
            <a:off x="9442811" y="3969609"/>
            <a:ext cx="830997" cy="830997"/>
          </a:xfrm>
          <a:prstGeom prst="ellipse">
            <a:avLst/>
          </a:prstGeom>
          <a:solidFill>
            <a:srgbClr val="FFD74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5" name="Oval 41">
            <a:extLst>
              <a:ext uri="{FF2B5EF4-FFF2-40B4-BE49-F238E27FC236}">
                <a16:creationId xmlns:a16="http://schemas.microsoft.com/office/drawing/2014/main" id="{EB421DBA-35DE-2C4F-A89E-27F0998EF4E8}"/>
              </a:ext>
            </a:extLst>
          </p:cNvPr>
          <p:cNvSpPr/>
          <p:nvPr userDrawn="1"/>
        </p:nvSpPr>
        <p:spPr>
          <a:xfrm>
            <a:off x="10792754" y="3969609"/>
            <a:ext cx="830997" cy="830997"/>
          </a:xfrm>
          <a:prstGeom prst="ellipse">
            <a:avLst/>
          </a:prstGeom>
          <a:solidFill>
            <a:srgbClr val="CDDD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6" name="Oval 42">
            <a:extLst>
              <a:ext uri="{FF2B5EF4-FFF2-40B4-BE49-F238E27FC236}">
                <a16:creationId xmlns:a16="http://schemas.microsoft.com/office/drawing/2014/main" id="{081BD842-A9A1-5B44-81ED-A97BA390032B}"/>
              </a:ext>
            </a:extLst>
          </p:cNvPr>
          <p:cNvSpPr/>
          <p:nvPr userDrawn="1"/>
        </p:nvSpPr>
        <p:spPr>
          <a:xfrm>
            <a:off x="5392982" y="5249769"/>
            <a:ext cx="830997" cy="830997"/>
          </a:xfrm>
          <a:prstGeom prst="ellipse">
            <a:avLst/>
          </a:prstGeom>
          <a:solidFill>
            <a:srgbClr val="D7EBB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7" name="Oval 43">
            <a:extLst>
              <a:ext uri="{FF2B5EF4-FFF2-40B4-BE49-F238E27FC236}">
                <a16:creationId xmlns:a16="http://schemas.microsoft.com/office/drawing/2014/main" id="{036EE7D2-A33A-434C-B272-C82E2CDD4D4D}"/>
              </a:ext>
            </a:extLst>
          </p:cNvPr>
          <p:cNvSpPr/>
          <p:nvPr userDrawn="1"/>
        </p:nvSpPr>
        <p:spPr>
          <a:xfrm>
            <a:off x="6742925" y="5249769"/>
            <a:ext cx="830997" cy="830997"/>
          </a:xfrm>
          <a:prstGeom prst="ellipse">
            <a:avLst/>
          </a:prstGeom>
          <a:solidFill>
            <a:srgbClr val="FFDC9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8" name="Oval 44">
            <a:extLst>
              <a:ext uri="{FF2B5EF4-FFF2-40B4-BE49-F238E27FC236}">
                <a16:creationId xmlns:a16="http://schemas.microsoft.com/office/drawing/2014/main" id="{7DD65DA4-F076-C242-813E-8C17DCABCCFB}"/>
              </a:ext>
            </a:extLst>
          </p:cNvPr>
          <p:cNvSpPr/>
          <p:nvPr userDrawn="1"/>
        </p:nvSpPr>
        <p:spPr>
          <a:xfrm>
            <a:off x="8092868" y="5249769"/>
            <a:ext cx="830997" cy="830997"/>
          </a:xfrm>
          <a:prstGeom prst="ellipse">
            <a:avLst/>
          </a:prstGeom>
          <a:solidFill>
            <a:srgbClr val="D7C3F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9" name="Oval 45">
            <a:extLst>
              <a:ext uri="{FF2B5EF4-FFF2-40B4-BE49-F238E27FC236}">
                <a16:creationId xmlns:a16="http://schemas.microsoft.com/office/drawing/2014/main" id="{8A44D99D-BF66-2848-B460-F59D8ECF5690}"/>
              </a:ext>
            </a:extLst>
          </p:cNvPr>
          <p:cNvSpPr/>
          <p:nvPr userDrawn="1"/>
        </p:nvSpPr>
        <p:spPr>
          <a:xfrm>
            <a:off x="9442811" y="5249769"/>
            <a:ext cx="830997" cy="830997"/>
          </a:xfrm>
          <a:prstGeom prst="ellipse">
            <a:avLst/>
          </a:prstGeom>
          <a:solidFill>
            <a:srgbClr val="F6C3C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40" name="Oval 46">
            <a:extLst>
              <a:ext uri="{FF2B5EF4-FFF2-40B4-BE49-F238E27FC236}">
                <a16:creationId xmlns:a16="http://schemas.microsoft.com/office/drawing/2014/main" id="{9B130CEB-3D74-B647-BA6B-32F7D70FD354}"/>
              </a:ext>
            </a:extLst>
          </p:cNvPr>
          <p:cNvSpPr/>
          <p:nvPr userDrawn="1"/>
        </p:nvSpPr>
        <p:spPr>
          <a:xfrm>
            <a:off x="10792754" y="5249769"/>
            <a:ext cx="830997" cy="830997"/>
          </a:xfrm>
          <a:prstGeom prst="ellipse">
            <a:avLst/>
          </a:prstGeom>
          <a:solidFill>
            <a:srgbClr val="FFF07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67054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A7FA04E4-3213-8F41-B068-4DC2814414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938052A0-3DF0-DC47-B7E0-C20EF981C230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8C6147F0-3CA1-264C-B2B2-F88597196943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62CDF50E-4D58-AF4A-ABFD-140AF88B3681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2171D1-2A5B-7A4A-9760-17CCE51B980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3C71A0C3-CD3E-0748-98E5-6B2507CAB296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9856D01B-EC9A-6047-B7FB-D47084AB3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83E23342-AC91-354A-9A28-A14FF7BADC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BB1CCE68-8F57-1A41-BC43-633D2EFC80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20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064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id="{4A1436AC-5F96-2A4F-BFC7-B3442083EB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11" name="Straight Connector 19">
            <a:extLst>
              <a:ext uri="{FF2B5EF4-FFF2-40B4-BE49-F238E27FC236}">
                <a16:creationId xmlns:a16="http://schemas.microsoft.com/office/drawing/2014/main" id="{067DD2ED-246D-7D41-B51F-FED98BF873F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1">
            <a:extLst>
              <a:ext uri="{FF2B5EF4-FFF2-40B4-BE49-F238E27FC236}">
                <a16:creationId xmlns:a16="http://schemas.microsoft.com/office/drawing/2014/main" id="{68E8C250-D449-A743-8975-B5BFB04D9744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5">
            <a:extLst>
              <a:ext uri="{FF2B5EF4-FFF2-40B4-BE49-F238E27FC236}">
                <a16:creationId xmlns:a16="http://schemas.microsoft.com/office/drawing/2014/main" id="{DD1C71CA-B883-AF42-959D-BCA5690AAA4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D3A12E-0E10-C441-81D2-C3C1EB6A0537}"/>
              </a:ext>
            </a:extLst>
          </p:cNvPr>
          <p:cNvSpPr txBox="1"/>
          <p:nvPr userDrawn="1"/>
        </p:nvSpPr>
        <p:spPr>
          <a:xfrm>
            <a:off x="10337843" y="610366"/>
            <a:ext cx="67197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1800" smtClean="0">
                <a:solidFill>
                  <a:srgbClr val="102D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‹#›</a:t>
            </a:fld>
            <a:endParaRPr lang="ru-RU" sz="1800" dirty="0">
              <a:solidFill>
                <a:srgbClr val="102D6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Connector 59">
            <a:extLst>
              <a:ext uri="{FF2B5EF4-FFF2-40B4-BE49-F238E27FC236}">
                <a16:creationId xmlns:a16="http://schemas.microsoft.com/office/drawing/2014/main" id="{3447008E-4F3B-FC4E-B96D-3927FAE1ED1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61115A7A-23E5-E442-9551-F72F1CDA57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4653" y="1447790"/>
            <a:ext cx="4325167" cy="4325107"/>
          </a:xfrm>
          <a:solidFill>
            <a:srgbClr val="D9D9D9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800" dirty="0">
                <a:solidFill>
                  <a:schemeClr val="tx1"/>
                </a:solidFill>
                <a:latin typeface="HSE Sans" panose="02000000000000000000" pitchFamily="2" charset="0"/>
              </a:rPr>
              <a:t>Чтобы слайд не выглядел пустым, сюда можно поставить иллюстрацию или фотографию</a:t>
            </a:r>
            <a:endParaRPr lang="x-none" sz="2800">
              <a:solidFill>
                <a:schemeClr val="tx1"/>
              </a:solidFill>
              <a:latin typeface="HSE Sans" panose="02000000000000000000" pitchFamily="2" charset="0"/>
            </a:endParaRPr>
          </a:p>
        </p:txBody>
      </p:sp>
      <p:sp>
        <p:nvSpPr>
          <p:cNvPr id="32" name="Заголовок 31">
            <a:extLst>
              <a:ext uri="{FF2B5EF4-FFF2-40B4-BE49-F238E27FC236}">
                <a16:creationId xmlns:a16="http://schemas.microsoft.com/office/drawing/2014/main" id="{9ED7AA97-D972-DF4F-B662-A65F2A544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8" y="1447790"/>
            <a:ext cx="524556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36" name="Текст 35">
            <a:extLst>
              <a:ext uri="{FF2B5EF4-FFF2-40B4-BE49-F238E27FC236}">
                <a16:creationId xmlns:a16="http://schemas.microsoft.com/office/drawing/2014/main" id="{69E35E54-2B19-7441-876F-1C6A84F4F1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5245561" cy="3393234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id="{7FB4A275-856E-364D-8AA4-2071AADC6A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id="{58FBA0EA-8BE0-A643-B258-4E5C344671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1" name="Текст 39">
            <a:extLst>
              <a:ext uri="{FF2B5EF4-FFF2-40B4-BE49-F238E27FC236}">
                <a16:creationId xmlns:a16="http://schemas.microsoft.com/office/drawing/2014/main" id="{0BEC062F-1BEB-DE4C-B7EE-C552C9D45F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287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FDC66DB8-29BC-5940-A721-40F1002145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DE27C859-478F-3648-8A9D-2C85DBDCAC0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58EA1144-CFD8-1D47-B430-7014F576043B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96EDC73C-5A3C-014E-8E52-04CAFCA9B20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5E88681-53A8-3B45-B80A-372EDFB53883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EDA7D8BF-DF37-704F-B77F-7E40752ACE25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5026DBD8-54A3-1446-9D3B-BA2B3846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E8AA3569-5054-7D47-AB14-BCFB0440D0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Заголовок 31">
            <a:extLst>
              <a:ext uri="{FF2B5EF4-FFF2-40B4-BE49-F238E27FC236}">
                <a16:creationId xmlns:a16="http://schemas.microsoft.com/office/drawing/2014/main" id="{76942483-EB13-0A4B-8060-DB65024C29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66FAD63B-F743-0F47-BBE3-D773176670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11057971" cy="3745092"/>
          </a:xfrm>
        </p:spPr>
        <p:txBody>
          <a:bodyPr lIns="0" tIns="0" rIns="0" numCol="3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300" dirty="0">
                <a:latin typeface="HSE Sans" panose="02000000000000000000" pitchFamily="2" charset="0"/>
              </a:rPr>
              <a:t>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</a:t>
            </a:r>
          </a:p>
        </p:txBody>
      </p:sp>
      <p:sp>
        <p:nvSpPr>
          <p:cNvPr id="18" name="Текст 39">
            <a:extLst>
              <a:ext uri="{FF2B5EF4-FFF2-40B4-BE49-F238E27FC236}">
                <a16:creationId xmlns:a16="http://schemas.microsoft.com/office/drawing/2014/main" id="{8A048480-30C9-044E-8C2E-0F67398FEE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183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0E78CA68-7A0C-CF41-9AC6-A547FB9EC3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45DC512A-A23B-B24D-A1F6-6793976867CF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21F91649-DF0F-5F45-A43B-2CED9ACDD049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3137B760-1A50-1845-B7F2-1EF31C71C72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5ECCF8F-5855-7943-B503-5573887A534D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FB81B23D-CDD8-E64C-9887-3540F7EE1C4B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C2D710AE-3CBE-5940-A7EB-F96132E659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FCC5A33D-0A3C-F140-B745-367744A5F3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5163BE0A-A745-414A-AF21-D968BD69D2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B3D47CF6-5FC1-2346-8894-A7CC39063DE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CD14B8F3-89C2-9F45-809E-D1EAF85AC5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9892" y="2379663"/>
            <a:ext cx="5383968" cy="3451794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3200" dirty="0">
                <a:solidFill>
                  <a:srgbClr val="102D69"/>
                </a:solidFill>
                <a:latin typeface="HSE Sans" panose="02000000000000000000" pitchFamily="2" charset="0"/>
              </a:rPr>
              <a:t>Небольшую фразу, с важной информацией, можно выделить, набрав ее более крупным кеглем, чем обычный  текст. Делать это часто не рекомендуется.</a:t>
            </a:r>
          </a:p>
          <a:p>
            <a:pPr lvl="0"/>
            <a:endParaRPr lang="ru-RU" dirty="0"/>
          </a:p>
        </p:txBody>
      </p:sp>
      <p:sp>
        <p:nvSpPr>
          <p:cNvPr id="24" name="Текст 39">
            <a:extLst>
              <a:ext uri="{FF2B5EF4-FFF2-40B4-BE49-F238E27FC236}">
                <a16:creationId xmlns:a16="http://schemas.microsoft.com/office/drawing/2014/main" id="{3BE4279A-8109-B244-B721-18F10C696B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5" name="Заголовок 31">
            <a:extLst>
              <a:ext uri="{FF2B5EF4-FFF2-40B4-BE49-F238E27FC236}">
                <a16:creationId xmlns:a16="http://schemas.microsoft.com/office/drawing/2014/main" id="{B32DC3D4-97A5-3E4F-A29B-422D5E3129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795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9E89D752-CAC6-0943-9A3D-4C52DBF50C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64D89E64-93BB-044D-B3D4-8F2679C5CA4C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D0C3B169-866D-C645-AF76-00F8C2A97E9B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FDDF48AB-D8AE-0E42-A544-8EA5B8744778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6DF89EC-1E7C-3B40-85F4-6D19A7D29AC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019D6862-BD52-734D-9E19-38C147CA2D29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A9BD5ADD-B3F2-C342-82F7-83683F040D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4F15CBC0-FC8B-744E-95A7-C9863CDC31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:a16="http://schemas.microsoft.com/office/drawing/2014/main" id="{BC3B54AA-A0BD-E646-B3B7-C0E724D26D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Заголовок 31">
            <a:extLst>
              <a:ext uri="{FF2B5EF4-FFF2-40B4-BE49-F238E27FC236}">
                <a16:creationId xmlns:a16="http://schemas.microsoft.com/office/drawing/2014/main" id="{B3F16318-C9C3-B948-A508-4BC53D0B77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23B3E5FB-BBCE-4149-AD9A-8CAB06CC9F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658542D3-7E45-6E46-8039-27C4C43DD6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1" name="Диаграмма 7">
            <a:extLst>
              <a:ext uri="{FF2B5EF4-FFF2-40B4-BE49-F238E27FC236}">
                <a16:creationId xmlns:a16="http://schemas.microsoft.com/office/drawing/2014/main" id="{57965DCA-4776-7546-97FD-A69317A34CF2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272097" y="1447790"/>
            <a:ext cx="6371768" cy="4289457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7113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11D7C3EB-CCEB-E142-9753-8B2D75A0A8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527C9F89-51CC-D243-9351-73AB081DB944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F09EE119-6C80-E846-95F9-BB3907664128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6C0A681B-44BF-6A46-98D8-483EF13B9114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5A5D7C-EB12-9D4D-A99A-4B26C81B738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D4C3D74D-BE91-9547-ADCA-ACCE93C18789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3E0AB43B-5E98-6042-A282-C61E0C5A37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7388A8DF-D130-5445-A3F8-F96E1202BA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02CBC466-1703-7541-94E4-AC76F4E6D9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5812BF3C-1D24-3640-84D2-BFFCA525AE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1" name="Диаграмма 7">
            <a:extLst>
              <a:ext uri="{FF2B5EF4-FFF2-40B4-BE49-F238E27FC236}">
                <a16:creationId xmlns:a16="http://schemas.microsoft.com/office/drawing/2014/main" id="{BCBBDD44-9DC9-F74E-979F-120A7BBD4EE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272097" y="1447790"/>
            <a:ext cx="6371768" cy="4289457"/>
          </a:xfrm>
        </p:spPr>
        <p:txBody>
          <a:bodyPr/>
          <a:lstStyle/>
          <a:p>
            <a:endParaRPr lang="ru-RU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7C68DF7B-E804-E44B-83DF-5DC36AF76F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8" y="1447064"/>
            <a:ext cx="4322762" cy="70320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графика. Обратите внимание, что название графика набирается меньшим кеглем, чем заголовок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 (16pt)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8" name="Текст 35">
            <a:extLst>
              <a:ext uri="{FF2B5EF4-FFF2-40B4-BE49-F238E27FC236}">
                <a16:creationId xmlns:a16="http://schemas.microsoft.com/office/drawing/2014/main" id="{89E931D8-2901-A54D-86EA-096E47B818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88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фр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Icon&#10;&#10;Description automatically generated">
            <a:extLst>
              <a:ext uri="{FF2B5EF4-FFF2-40B4-BE49-F238E27FC236}">
                <a16:creationId xmlns:a16="http://schemas.microsoft.com/office/drawing/2014/main" id="{E9A64721-E55E-8749-B29E-51DD895593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7" name="Straight Connector 19">
            <a:extLst>
              <a:ext uri="{FF2B5EF4-FFF2-40B4-BE49-F238E27FC236}">
                <a16:creationId xmlns:a16="http://schemas.microsoft.com/office/drawing/2014/main" id="{B0C162B7-B84F-874A-960E-31F512518C6E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1">
            <a:extLst>
              <a:ext uri="{FF2B5EF4-FFF2-40B4-BE49-F238E27FC236}">
                <a16:creationId xmlns:a16="http://schemas.microsoft.com/office/drawing/2014/main" id="{1CB321BB-9FE3-294F-85D8-AA7DC75CA4AF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5">
            <a:extLst>
              <a:ext uri="{FF2B5EF4-FFF2-40B4-BE49-F238E27FC236}">
                <a16:creationId xmlns:a16="http://schemas.microsoft.com/office/drawing/2014/main" id="{0A610A45-8712-8A45-AFB3-931CF468EC3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60EF6-ECAD-8941-8132-1B3E005D606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1" name="Straight Connector 59">
            <a:extLst>
              <a:ext uri="{FF2B5EF4-FFF2-40B4-BE49-F238E27FC236}">
                <a16:creationId xmlns:a16="http://schemas.microsoft.com/office/drawing/2014/main" id="{41AE56A2-5FAA-FD44-AE1A-338E1E304184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Текст 37">
            <a:extLst>
              <a:ext uri="{FF2B5EF4-FFF2-40B4-BE49-F238E27FC236}">
                <a16:creationId xmlns:a16="http://schemas.microsoft.com/office/drawing/2014/main" id="{D9986185-6D5E-FD48-A5CA-AF2D5B58A3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3" name="Текст 39">
            <a:extLst>
              <a:ext uri="{FF2B5EF4-FFF2-40B4-BE49-F238E27FC236}">
                <a16:creationId xmlns:a16="http://schemas.microsoft.com/office/drawing/2014/main" id="{5DBFD327-E3A8-944A-AABF-7D813AD0F1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D206FCE0-05C3-2C45-A7D6-1FC287C017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Заголовок 31">
            <a:extLst>
              <a:ext uri="{FF2B5EF4-FFF2-40B4-BE49-F238E27FC236}">
                <a16:creationId xmlns:a16="http://schemas.microsoft.com/office/drawing/2014/main" id="{3B28B62E-5EE9-834C-9BB6-BD66079B81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4" name="Текст 35">
            <a:extLst>
              <a:ext uri="{FF2B5EF4-FFF2-40B4-BE49-F238E27FC236}">
                <a16:creationId xmlns:a16="http://schemas.microsoft.com/office/drawing/2014/main" id="{621215DE-C1FD-2B4C-B236-AF679CF906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5076" y="4103994"/>
            <a:ext cx="2758143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5" name="Текст 35">
            <a:extLst>
              <a:ext uri="{FF2B5EF4-FFF2-40B4-BE49-F238E27FC236}">
                <a16:creationId xmlns:a16="http://schemas.microsoft.com/office/drawing/2014/main" id="{8BC2F90D-0CE0-574C-A7C1-EAA3E6F1AB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47007" y="4103994"/>
            <a:ext cx="2757612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6" name="Текст 35">
            <a:extLst>
              <a:ext uri="{FF2B5EF4-FFF2-40B4-BE49-F238E27FC236}">
                <a16:creationId xmlns:a16="http://schemas.microsoft.com/office/drawing/2014/main" id="{239E188B-2696-8A48-9F8A-36223EEF61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18938" y="4103994"/>
            <a:ext cx="2757612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379BF4C6-F899-294C-B88E-8363AFBEEC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5076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152</a:t>
            </a:r>
            <a:endParaRPr lang="ru-RU" dirty="0"/>
          </a:p>
        </p:txBody>
      </p:sp>
      <p:sp>
        <p:nvSpPr>
          <p:cNvPr id="29" name="Текст 27">
            <a:extLst>
              <a:ext uri="{FF2B5EF4-FFF2-40B4-BE49-F238E27FC236}">
                <a16:creationId xmlns:a16="http://schemas.microsoft.com/office/drawing/2014/main" id="{DE7F352B-F6D9-B545-A835-443A55956E7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47007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95</a:t>
            </a:r>
            <a:endParaRPr lang="ru-RU" dirty="0"/>
          </a:p>
        </p:txBody>
      </p:sp>
      <p:sp>
        <p:nvSpPr>
          <p:cNvPr id="30" name="Текст 27">
            <a:extLst>
              <a:ext uri="{FF2B5EF4-FFF2-40B4-BE49-F238E27FC236}">
                <a16:creationId xmlns:a16="http://schemas.microsoft.com/office/drawing/2014/main" id="{D1D5AF9F-C1B0-7842-8789-1DB8963D98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18938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284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7052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5425806-16DD-844E-927C-26E7143A9E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6" name="Straight Connector 19">
            <a:extLst>
              <a:ext uri="{FF2B5EF4-FFF2-40B4-BE49-F238E27FC236}">
                <a16:creationId xmlns:a16="http://schemas.microsoft.com/office/drawing/2014/main" id="{479746FF-3282-DF46-9D7C-D80431604A55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21">
            <a:extLst>
              <a:ext uri="{FF2B5EF4-FFF2-40B4-BE49-F238E27FC236}">
                <a16:creationId xmlns:a16="http://schemas.microsoft.com/office/drawing/2014/main" id="{51B44297-B0E7-D74D-B291-D39A0D468B42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5">
            <a:extLst>
              <a:ext uri="{FF2B5EF4-FFF2-40B4-BE49-F238E27FC236}">
                <a16:creationId xmlns:a16="http://schemas.microsoft.com/office/drawing/2014/main" id="{0EA4A057-F0CB-E04F-B472-4A1ABFB64C66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4502F5-56EE-354B-A3B1-E79F8B00517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0" name="Straight Connector 59">
            <a:extLst>
              <a:ext uri="{FF2B5EF4-FFF2-40B4-BE49-F238E27FC236}">
                <a16:creationId xmlns:a16="http://schemas.microsoft.com/office/drawing/2014/main" id="{A80E0956-5C10-CC40-A426-CBD2E0C4158E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37">
            <a:extLst>
              <a:ext uri="{FF2B5EF4-FFF2-40B4-BE49-F238E27FC236}">
                <a16:creationId xmlns:a16="http://schemas.microsoft.com/office/drawing/2014/main" id="{6EC59AAD-5962-8D49-BF4D-7DA5D57307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2" name="Текст 39">
            <a:extLst>
              <a:ext uri="{FF2B5EF4-FFF2-40B4-BE49-F238E27FC236}">
                <a16:creationId xmlns:a16="http://schemas.microsoft.com/office/drawing/2014/main" id="{49041ACC-EEF4-D34B-A7DE-87B1AF2ED3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BF93B2CC-81A4-0943-AF6C-C865767929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22">
            <a:extLst>
              <a:ext uri="{FF2B5EF4-FFF2-40B4-BE49-F238E27FC236}">
                <a16:creationId xmlns:a16="http://schemas.microsoft.com/office/drawing/2014/main" id="{51340CB4-0355-3640-A212-F684523CDC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7" y="1447065"/>
            <a:ext cx="11058065" cy="30777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таблицы. Обратите внимание, что название графика набирается меньшим кеглем, чем заголовок (16</a:t>
            </a:r>
            <a:r>
              <a:rPr lang="en-GB" sz="16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C6F2EA4-CEDC-324C-9C06-8713118041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788" y="5739189"/>
            <a:ext cx="6824303" cy="703205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300" b="0" dirty="0">
                <a:ln>
                  <a:noFill/>
                </a:ln>
                <a:latin typeface="HSE Sans" panose="02000000000000000000" pitchFamily="2" charset="0"/>
              </a:rPr>
              <a:t>Мы рекомендуем очень аккуратно использовать жирное начертание, старайтесь выделять жирным самое важное. </a:t>
            </a:r>
            <a:r>
              <a:rPr lang="ru-RU" sz="1300" dirty="0">
                <a:latin typeface="HSE Sans" panose="02000000000000000000" pitchFamily="2" charset="0"/>
              </a:rPr>
              <a:t>Также старайтесь не использовать выделение жирным начертанием вместе с заливкой ячеек каким-либо цветом, достаточно и одного акцента.</a:t>
            </a:r>
            <a:endParaRPr lang="x-none" sz="1300" b="0">
              <a:ln>
                <a:noFill/>
              </a:ln>
              <a:latin typeface="HSE Sans" panose="02000000000000000000" pitchFamily="2" charset="0"/>
            </a:endParaRPr>
          </a:p>
        </p:txBody>
      </p:sp>
      <p:sp>
        <p:nvSpPr>
          <p:cNvPr id="19" name="Таблица 18">
            <a:extLst>
              <a:ext uri="{FF2B5EF4-FFF2-40B4-BE49-F238E27FC236}">
                <a16:creationId xmlns:a16="http://schemas.microsoft.com/office/drawing/2014/main" id="{7B291085-A9B9-D842-B1A7-96258FAF012C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585787" y="1984076"/>
            <a:ext cx="11058527" cy="3519576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0160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259ABC72-D738-1143-BF2A-D85AE9A4F7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237A1E42-2FC3-8841-8C41-992C5BC2368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47503EA0-3883-E24D-9EB8-7B6175182929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E0144DF2-9891-324D-B34E-AFA025FBCBF9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33F65D6-1072-F140-B6A5-758D7B595A9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5F1F09D4-22FA-7B4B-9488-F8FDDCC2D44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44D0326E-FD7A-3541-A998-62A1C30E27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279CCCA0-F959-5245-8321-106D3C5E83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8B839C6B-8494-8841-9714-4C8F710F84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8" name="Текст 22">
            <a:extLst>
              <a:ext uri="{FF2B5EF4-FFF2-40B4-BE49-F238E27FC236}">
                <a16:creationId xmlns:a16="http://schemas.microsoft.com/office/drawing/2014/main" id="{4D940599-2B77-CE47-91E6-CDB51ADE1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7" y="1447064"/>
            <a:ext cx="7617877" cy="53701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таблицы. Обратите внимание, что название графика набирается меньшим кеглем, чем заголовок (16</a:t>
            </a:r>
            <a:r>
              <a:rPr lang="en-GB" sz="16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9" name="Текст 16">
            <a:extLst>
              <a:ext uri="{FF2B5EF4-FFF2-40B4-BE49-F238E27FC236}">
                <a16:creationId xmlns:a16="http://schemas.microsoft.com/office/drawing/2014/main" id="{A7333712-9DED-4F4B-B209-2F13075EDB3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788" y="5739189"/>
            <a:ext cx="6824303" cy="703205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300" b="0" dirty="0">
                <a:ln>
                  <a:noFill/>
                </a:ln>
                <a:latin typeface="HSE Sans" panose="02000000000000000000" pitchFamily="2" charset="0"/>
              </a:rPr>
              <a:t>Мы рекомендуем очень аккуратно использовать жирное начертание, старайтесь выделять жирным самое важное. </a:t>
            </a:r>
            <a:r>
              <a:rPr lang="ru-RU" sz="1300" dirty="0">
                <a:latin typeface="HSE Sans" panose="02000000000000000000" pitchFamily="2" charset="0"/>
              </a:rPr>
              <a:t>Также старайтесь не использовать выделение жирным начертанием вместе с заливкой ячеек каким-либо цветом, достаточно и одного акцента.</a:t>
            </a:r>
            <a:endParaRPr lang="x-none" sz="1300" b="0">
              <a:ln>
                <a:noFill/>
              </a:ln>
              <a:latin typeface="HSE Sans" panose="02000000000000000000" pitchFamily="2" charset="0"/>
            </a:endParaRPr>
          </a:p>
        </p:txBody>
      </p:sp>
      <p:sp>
        <p:nvSpPr>
          <p:cNvPr id="20" name="Таблица 18">
            <a:extLst>
              <a:ext uri="{FF2B5EF4-FFF2-40B4-BE49-F238E27FC236}">
                <a16:creationId xmlns:a16="http://schemas.microsoft.com/office/drawing/2014/main" id="{DD467C42-8209-B740-8419-DBB6A6F7D5EE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585787" y="2208362"/>
            <a:ext cx="7617895" cy="3295290"/>
          </a:xfrm>
        </p:spPr>
        <p:txBody>
          <a:bodyPr/>
          <a:lstStyle/>
          <a:p>
            <a:endParaRPr lang="ru-RU"/>
          </a:p>
        </p:txBody>
      </p:sp>
      <p:sp>
        <p:nvSpPr>
          <p:cNvPr id="21" name="Текст 35">
            <a:extLst>
              <a:ext uri="{FF2B5EF4-FFF2-40B4-BE49-F238E27FC236}">
                <a16:creationId xmlns:a16="http://schemas.microsoft.com/office/drawing/2014/main" id="{B4309850-76EA-224C-A9E2-B6BBDBF99D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86807" y="2208363"/>
            <a:ext cx="2930666" cy="2570672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77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3F8FDE-7383-E947-8568-FF6B7A776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E6541-45CA-8B42-98B4-D42737B85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0645B-C5D9-8544-BBF2-E4A13F8E40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52289-7F57-544F-95EE-F8B2E1062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C5F56-F795-5643-ABE3-DDED21869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78506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51" r:id="rId5"/>
    <p:sldLayoutId id="2147483652" r:id="rId6"/>
    <p:sldLayoutId id="2147483654" r:id="rId7"/>
    <p:sldLayoutId id="2147483655" r:id="rId8"/>
    <p:sldLayoutId id="2147483656" r:id="rId9"/>
    <p:sldLayoutId id="2147483658" r:id="rId10"/>
    <p:sldLayoutId id="2147483657" r:id="rId11"/>
    <p:sldLayoutId id="2147483659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4.07461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pytorch.org/tutorials/beginner/knowledge_distillation_tutorial.html" TargetMode="External"/><Relationship Id="rId3" Type="http://schemas.openxmlformats.org/officeDocument/2006/relationships/hyperlink" Target="https://arxiv.org/pdf/1503.02531" TargetMode="External"/><Relationship Id="rId7" Type="http://schemas.openxmlformats.org/officeDocument/2006/relationships/hyperlink" Target="https://github.com/xiyori/intro-to-dl-hse/blob/2023-2024/lecture-notes/notes-12-opt-inference.pdf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ducation.yandex.ru/handbook/ml/article/distillyaciya-znanij" TargetMode="External"/><Relationship Id="rId11" Type="http://schemas.openxmlformats.org/officeDocument/2006/relationships/hyperlink" Target="https://www.dropbox.com/scl/fi/fjgnue7z3mi1ynxbd0y5k/Lec09-Knowledge-Distillation.pdf?dl=0&amp;e=1&amp;rlkey=cup1qhlpx3vx0nrs7wuwj6m0d&amp;st=jzhogqwp" TargetMode="External"/><Relationship Id="rId5" Type="http://schemas.openxmlformats.org/officeDocument/2006/relationships/hyperlink" Target="https://arxiv.org/abs/1706.00384" TargetMode="External"/><Relationship Id="rId10" Type="http://schemas.openxmlformats.org/officeDocument/2006/relationships/hyperlink" Target="https://www.youtube.com/watch?v=tT9Lnt6stwA" TargetMode="External"/><Relationship Id="rId4" Type="http://schemas.openxmlformats.org/officeDocument/2006/relationships/hyperlink" Target="https://arxiv.org/abs/1412.6550" TargetMode="External"/><Relationship Id="rId9" Type="http://schemas.openxmlformats.org/officeDocument/2006/relationships/hyperlink" Target="https://hanlab.mit.edu/courses/2024-fall-6594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95C0D-D7DC-EF40-9E45-F5F0A481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358" y="2497102"/>
            <a:ext cx="8158236" cy="1508517"/>
          </a:xfrm>
        </p:spPr>
        <p:txBody>
          <a:bodyPr>
            <a:normAutofit/>
          </a:bodyPr>
          <a:lstStyle/>
          <a:p>
            <a:r>
              <a:rPr lang="en-US" sz="4400" i="1" dirty="0">
                <a:latin typeface="Arial" panose="020B0604020202020204" pitchFamily="34" charset="0"/>
                <a:cs typeface="Arial" panose="020B0604020202020204" pitchFamily="34" charset="0"/>
              </a:rPr>
              <a:t>Knowledge distillation</a:t>
            </a:r>
            <a:endParaRPr lang="ru-RU" sz="4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B85EA7E-BEC4-B745-B2A8-D4E4AFC614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74947" y="1187841"/>
            <a:ext cx="3938991" cy="520047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 компьютерных наук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B8D49EC-434A-5443-AC3F-85F01995E6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9981" y="1216271"/>
            <a:ext cx="2278063" cy="463186"/>
          </a:xfrm>
        </p:spPr>
        <p:txBody>
          <a:bodyPr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1600" b="0" i="0" u="none" strike="noStrike" dirty="0">
                <a:solidFill>
                  <a:srgbClr val="0E2D69"/>
                </a:solidFill>
                <a:effectLst/>
                <a:latin typeface="+mj-lt"/>
              </a:rPr>
              <a:t>Департамент</a:t>
            </a:r>
            <a:endParaRPr lang="ru-RU" sz="1600" b="0" dirty="0"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1600" b="0" i="0" u="none" strike="noStrike" dirty="0">
                <a:solidFill>
                  <a:srgbClr val="0E2D69"/>
                </a:solidFill>
                <a:effectLst/>
                <a:latin typeface="+mj-lt"/>
              </a:rPr>
              <a:t>программной инженерии</a:t>
            </a:r>
            <a:endParaRPr lang="ru-RU" sz="1600" b="0" dirty="0">
              <a:effectLst/>
              <a:latin typeface="+mj-lt"/>
            </a:endParaRPr>
          </a:p>
          <a:p>
            <a:endParaRPr lang="ru-RU" sz="16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6FAE0FA-3CAF-BA4B-8F9F-5FEF3C2F3CC6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744087" y="1187841"/>
            <a:ext cx="2529929" cy="636233"/>
          </a:xfrm>
        </p:spPr>
        <p:txBody>
          <a:bodyPr>
            <a:norm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Москва</a:t>
            </a:r>
            <a:b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2024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4AFB2BF-A7AB-5648-ADCD-2A7F1BD358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4127" y="5131732"/>
            <a:ext cx="6000630" cy="709335"/>
          </a:xfrm>
        </p:spPr>
        <p:txBody>
          <a:bodyPr anchor="b">
            <a:normAutofit/>
          </a:bodyPr>
          <a:lstStyle/>
          <a:p>
            <a:pPr eaLnBrk="1" hangingPunct="1"/>
            <a:r>
              <a:rPr lang="ru-RU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Лузин Владимир</a:t>
            </a:r>
          </a:p>
        </p:txBody>
      </p:sp>
    </p:spTree>
    <p:extLst>
      <p:ext uri="{BB962C8B-B14F-4D97-AF65-F5344CB8AC3E}">
        <p14:creationId xmlns:p14="http://schemas.microsoft.com/office/powerpoint/2010/main" val="982325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4">
            <a:extLst>
              <a:ext uri="{FF2B5EF4-FFF2-40B4-BE49-F238E27FC236}">
                <a16:creationId xmlns:a16="http://schemas.microsoft.com/office/drawing/2014/main" id="{C24F7A43-F3AE-45C3-86B7-7375B24DF7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8" y="436049"/>
            <a:ext cx="2145422" cy="622878"/>
          </a:xfrm>
        </p:spPr>
        <p:txBody>
          <a:bodyPr/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 компьютерных наук</a:t>
            </a:r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1DDD1CE2-ACDC-4B7D-97D9-FCAD459139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6838" y="463783"/>
            <a:ext cx="4063102" cy="595144"/>
          </a:xfrm>
        </p:spPr>
        <p:txBody>
          <a:bodyPr/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Интуиция</a:t>
            </a:r>
          </a:p>
          <a:p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0F9BAC-7B49-4CF7-9CFB-D59D9E8E375F}"/>
              </a:ext>
            </a:extLst>
          </p:cNvPr>
          <p:cNvSpPr txBox="1">
            <a:spLocks/>
          </p:cNvSpPr>
          <p:nvPr/>
        </p:nvSpPr>
        <p:spPr>
          <a:xfrm>
            <a:off x="3460153" y="436049"/>
            <a:ext cx="2635847" cy="6228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Департамент программной инженерии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6CC3E08-3C3A-4313-BA76-9D1D91D89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665" y="1490051"/>
            <a:ext cx="7768670" cy="458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97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4">
            <a:extLst>
              <a:ext uri="{FF2B5EF4-FFF2-40B4-BE49-F238E27FC236}">
                <a16:creationId xmlns:a16="http://schemas.microsoft.com/office/drawing/2014/main" id="{C24F7A43-F3AE-45C3-86B7-7375B24DF7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8" y="436049"/>
            <a:ext cx="2145422" cy="622878"/>
          </a:xfrm>
        </p:spPr>
        <p:txBody>
          <a:bodyPr/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 компьютерных наук</a:t>
            </a:r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1DDD1CE2-ACDC-4B7D-97D9-FCAD459139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6838" y="463783"/>
            <a:ext cx="4063102" cy="595144"/>
          </a:xfrm>
        </p:spPr>
        <p:txBody>
          <a:bodyPr/>
          <a:lstStyle/>
          <a:p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Лосс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0F9BAC-7B49-4CF7-9CFB-D59D9E8E375F}"/>
              </a:ext>
            </a:extLst>
          </p:cNvPr>
          <p:cNvSpPr txBox="1">
            <a:spLocks/>
          </p:cNvSpPr>
          <p:nvPr/>
        </p:nvSpPr>
        <p:spPr>
          <a:xfrm>
            <a:off x="3460153" y="436049"/>
            <a:ext cx="2635847" cy="6228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Департамент программной инженерии</a:t>
            </a:r>
          </a:p>
        </p:txBody>
      </p:sp>
      <p:sp>
        <p:nvSpPr>
          <p:cNvPr id="23" name="Заголовок 2">
            <a:extLst>
              <a:ext uri="{FF2B5EF4-FFF2-40B4-BE49-F238E27FC236}">
                <a16:creationId xmlns:a16="http://schemas.microsoft.com/office/drawing/2014/main" id="{F2504325-A488-4FCC-9321-3DC517D01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978" y="2339578"/>
            <a:ext cx="922862" cy="54332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/>
                <a:cs typeface="Times New Roman"/>
              </a:rPr>
              <a:t>Loss:</a:t>
            </a:r>
            <a:endParaRPr lang="ru-RU" sz="3200" dirty="0">
              <a:latin typeface="Times New Roman"/>
              <a:cs typeface="Times New Roman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06948B-D92C-4007-8417-5FE1C3152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520" y="1525393"/>
            <a:ext cx="10020300" cy="21717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BE2D0F2-72E2-48E2-9706-300852594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035" y="3944415"/>
            <a:ext cx="3914775" cy="1514475"/>
          </a:xfrm>
          <a:prstGeom prst="rect">
            <a:avLst/>
          </a:prstGeom>
        </p:spPr>
      </p:pic>
      <p:sp>
        <p:nvSpPr>
          <p:cNvPr id="20" name="Заголовок 2">
            <a:extLst>
              <a:ext uri="{FF2B5EF4-FFF2-40B4-BE49-F238E27FC236}">
                <a16:creationId xmlns:a16="http://schemas.microsoft.com/office/drawing/2014/main" id="{982301C1-800F-4A33-8A98-914B39ECC618}"/>
              </a:ext>
            </a:extLst>
          </p:cNvPr>
          <p:cNvSpPr txBox="1">
            <a:spLocks/>
          </p:cNvSpPr>
          <p:nvPr/>
        </p:nvSpPr>
        <p:spPr>
          <a:xfrm>
            <a:off x="463978" y="4490230"/>
            <a:ext cx="2323590" cy="83125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chemeClr val="tx1"/>
                </a:solidFill>
                <a:latin typeface="HSE Sans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Times New Roman"/>
                <a:cs typeface="Times New Roman"/>
              </a:rPr>
              <a:t>Температура</a:t>
            </a:r>
            <a:r>
              <a:rPr lang="en-US" sz="3200" dirty="0">
                <a:latin typeface="Times New Roman"/>
                <a:cs typeface="Times New Roman"/>
              </a:rPr>
              <a:t>:</a:t>
            </a:r>
            <a:endParaRPr lang="ru-RU" sz="3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56601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4">
            <a:extLst>
              <a:ext uri="{FF2B5EF4-FFF2-40B4-BE49-F238E27FC236}">
                <a16:creationId xmlns:a16="http://schemas.microsoft.com/office/drawing/2014/main" id="{C24F7A43-F3AE-45C3-86B7-7375B24DF7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8" y="436049"/>
            <a:ext cx="2145422" cy="622878"/>
          </a:xfrm>
        </p:spPr>
        <p:txBody>
          <a:bodyPr/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 компьютерных наук</a:t>
            </a:r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1DDD1CE2-ACDC-4B7D-97D9-FCAD459139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6838" y="463783"/>
            <a:ext cx="4063102" cy="595144"/>
          </a:xfrm>
        </p:spPr>
        <p:txBody>
          <a:bodyPr/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Варианты дистилляций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0F9BAC-7B49-4CF7-9CFB-D59D9E8E375F}"/>
              </a:ext>
            </a:extLst>
          </p:cNvPr>
          <p:cNvSpPr txBox="1">
            <a:spLocks/>
          </p:cNvSpPr>
          <p:nvPr/>
        </p:nvSpPr>
        <p:spPr>
          <a:xfrm>
            <a:off x="3460153" y="436049"/>
            <a:ext cx="2635847" cy="6228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Департамент программной инженерии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E2C31ACF-981A-4CF4-B6BB-F67FFD92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688" y="949643"/>
            <a:ext cx="10010775" cy="562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456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4">
            <a:extLst>
              <a:ext uri="{FF2B5EF4-FFF2-40B4-BE49-F238E27FC236}">
                <a16:creationId xmlns:a16="http://schemas.microsoft.com/office/drawing/2014/main" id="{C24F7A43-F3AE-45C3-86B7-7375B24DF7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8" y="436049"/>
            <a:ext cx="2145422" cy="622878"/>
          </a:xfrm>
        </p:spPr>
        <p:txBody>
          <a:bodyPr/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 компьютерных наук</a:t>
            </a:r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1DDD1CE2-ACDC-4B7D-97D9-FCAD459139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6838" y="463783"/>
            <a:ext cx="4063102" cy="595144"/>
          </a:xfrm>
        </p:spPr>
        <p:txBody>
          <a:bodyPr/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Варианты дистилляций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0F9BAC-7B49-4CF7-9CFB-D59D9E8E375F}"/>
              </a:ext>
            </a:extLst>
          </p:cNvPr>
          <p:cNvSpPr txBox="1">
            <a:spLocks/>
          </p:cNvSpPr>
          <p:nvPr/>
        </p:nvSpPr>
        <p:spPr>
          <a:xfrm>
            <a:off x="3460153" y="436049"/>
            <a:ext cx="2635847" cy="6228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Департамент программной инженерии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1D5D3FF-22E9-4C1E-91BA-C76262B2D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344" y="1227407"/>
            <a:ext cx="8662988" cy="525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099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4">
            <a:extLst>
              <a:ext uri="{FF2B5EF4-FFF2-40B4-BE49-F238E27FC236}">
                <a16:creationId xmlns:a16="http://schemas.microsoft.com/office/drawing/2014/main" id="{C24F7A43-F3AE-45C3-86B7-7375B24DF7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8" y="436049"/>
            <a:ext cx="2145422" cy="622878"/>
          </a:xfrm>
        </p:spPr>
        <p:txBody>
          <a:bodyPr/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 компьютерных наук</a:t>
            </a:r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1DDD1CE2-ACDC-4B7D-97D9-FCAD459139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6838" y="463783"/>
            <a:ext cx="4063102" cy="595144"/>
          </a:xfrm>
        </p:spPr>
        <p:txBody>
          <a:bodyPr/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Варианты дистилляций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0F9BAC-7B49-4CF7-9CFB-D59D9E8E375F}"/>
              </a:ext>
            </a:extLst>
          </p:cNvPr>
          <p:cNvSpPr txBox="1">
            <a:spLocks/>
          </p:cNvSpPr>
          <p:nvPr/>
        </p:nvSpPr>
        <p:spPr>
          <a:xfrm>
            <a:off x="3460153" y="436049"/>
            <a:ext cx="2635847" cy="6228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Департамент программной инженерии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7C4CF6E-7ABD-454D-BADC-CB10020F2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513" y="1242656"/>
            <a:ext cx="8024973" cy="544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0161D8A-6ABD-49A9-B418-2D08ED6D0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663" y="4178618"/>
            <a:ext cx="444817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507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4">
            <a:extLst>
              <a:ext uri="{FF2B5EF4-FFF2-40B4-BE49-F238E27FC236}">
                <a16:creationId xmlns:a16="http://schemas.microsoft.com/office/drawing/2014/main" id="{C24F7A43-F3AE-45C3-86B7-7375B24DF7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8" y="436049"/>
            <a:ext cx="2145422" cy="622878"/>
          </a:xfrm>
        </p:spPr>
        <p:txBody>
          <a:bodyPr/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 компьютерных наук</a:t>
            </a:r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1DDD1CE2-ACDC-4B7D-97D9-FCAD459139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6838" y="463783"/>
            <a:ext cx="4063102" cy="595144"/>
          </a:xfrm>
        </p:spPr>
        <p:txBody>
          <a:bodyPr/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Варианты дистилляций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0F9BAC-7B49-4CF7-9CFB-D59D9E8E375F}"/>
              </a:ext>
            </a:extLst>
          </p:cNvPr>
          <p:cNvSpPr txBox="1">
            <a:spLocks/>
          </p:cNvSpPr>
          <p:nvPr/>
        </p:nvSpPr>
        <p:spPr>
          <a:xfrm>
            <a:off x="3460153" y="436049"/>
            <a:ext cx="2635847" cy="6228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Департамент программной инженерии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682BD41-35C6-4531-AC42-9F2E24723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676" y="1120416"/>
            <a:ext cx="8228647" cy="558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481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4">
            <a:extLst>
              <a:ext uri="{FF2B5EF4-FFF2-40B4-BE49-F238E27FC236}">
                <a16:creationId xmlns:a16="http://schemas.microsoft.com/office/drawing/2014/main" id="{C24F7A43-F3AE-45C3-86B7-7375B24DF7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8" y="436049"/>
            <a:ext cx="2145422" cy="622878"/>
          </a:xfrm>
        </p:spPr>
        <p:txBody>
          <a:bodyPr/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 компьютерных наук</a:t>
            </a:r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1DDD1CE2-ACDC-4B7D-97D9-FCAD459139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6838" y="463783"/>
            <a:ext cx="4063102" cy="595144"/>
          </a:xfrm>
        </p:spPr>
        <p:txBody>
          <a:bodyPr/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Варианты дистилляций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0F9BAC-7B49-4CF7-9CFB-D59D9E8E375F}"/>
              </a:ext>
            </a:extLst>
          </p:cNvPr>
          <p:cNvSpPr txBox="1">
            <a:spLocks/>
          </p:cNvSpPr>
          <p:nvPr/>
        </p:nvSpPr>
        <p:spPr>
          <a:xfrm>
            <a:off x="3460153" y="436049"/>
            <a:ext cx="2635847" cy="6228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Департамент программной инженерии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82D3084-AC70-430D-8B14-3DA25BEE7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21" y="1922780"/>
            <a:ext cx="10804358" cy="365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467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4">
            <a:extLst>
              <a:ext uri="{FF2B5EF4-FFF2-40B4-BE49-F238E27FC236}">
                <a16:creationId xmlns:a16="http://schemas.microsoft.com/office/drawing/2014/main" id="{C24F7A43-F3AE-45C3-86B7-7375B24DF7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8" y="436049"/>
            <a:ext cx="2145422" cy="622878"/>
          </a:xfrm>
        </p:spPr>
        <p:txBody>
          <a:bodyPr/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 компьютерных наук</a:t>
            </a:r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1DDD1CE2-ACDC-4B7D-97D9-FCAD459139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6838" y="463783"/>
            <a:ext cx="4063102" cy="595144"/>
          </a:xfrm>
        </p:spPr>
        <p:txBody>
          <a:bodyPr/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Примеры использования </a:t>
            </a:r>
          </a:p>
          <a:p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0F9BAC-7B49-4CF7-9CFB-D59D9E8E375F}"/>
              </a:ext>
            </a:extLst>
          </p:cNvPr>
          <p:cNvSpPr txBox="1">
            <a:spLocks/>
          </p:cNvSpPr>
          <p:nvPr/>
        </p:nvSpPr>
        <p:spPr>
          <a:xfrm>
            <a:off x="3460153" y="436049"/>
            <a:ext cx="2635847" cy="6228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Департамент программной инженерии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CEE223-61D8-4562-8941-6D86F275CD8A}"/>
              </a:ext>
            </a:extLst>
          </p:cNvPr>
          <p:cNvSpPr txBox="1"/>
          <p:nvPr/>
        </p:nvSpPr>
        <p:spPr>
          <a:xfrm>
            <a:off x="348495" y="2392746"/>
            <a:ext cx="5858343" cy="37873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47675">
              <a:lnSpc>
                <a:spcPct val="150000"/>
              </a:lnSpc>
            </a:pPr>
            <a:r>
              <a:rPr lang="en-US" dirty="0">
                <a:latin typeface="Times New Roman"/>
                <a:cs typeface="Times New Roman"/>
              </a:rPr>
              <a:t>	C</a:t>
            </a:r>
            <a:r>
              <a:rPr lang="ru-RU" dirty="0">
                <a:latin typeface="Times New Roman"/>
                <a:cs typeface="Times New Roman"/>
              </a:rPr>
              <a:t>охраняет 97% качества модели BERT (согласно бенчмарку </a:t>
            </a:r>
            <a:r>
              <a:rPr lang="ru-RU" dirty="0">
                <a:latin typeface="Times New Roman"/>
                <a:cs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GLUE</a:t>
            </a:r>
            <a:r>
              <a:rPr lang="ru-RU" dirty="0">
                <a:latin typeface="Times New Roman"/>
                <a:cs typeface="Times New Roman"/>
              </a:rPr>
              <a:t>), используя при этом на 40% меньше параметров и требуя на 60% меньше времени при применении. При этом столь выдающийся результат авторы получают, используя </a:t>
            </a:r>
            <a:r>
              <a:rPr lang="ru-RU" dirty="0" err="1">
                <a:latin typeface="Times New Roman"/>
                <a:cs typeface="Times New Roman"/>
              </a:rPr>
              <a:t>хинтоновский</a:t>
            </a:r>
            <a:r>
              <a:rPr lang="ru-RU" dirty="0">
                <a:latin typeface="Times New Roman"/>
                <a:cs typeface="Times New Roman"/>
              </a:rPr>
              <a:t> подход практически без изменений.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ru-RU" dirty="0">
                <a:latin typeface="Times New Roman"/>
                <a:cs typeface="Times New Roman"/>
              </a:rPr>
              <a:t> В дополнение к </a:t>
            </a:r>
            <a:r>
              <a:rPr lang="ru-RU" dirty="0" err="1">
                <a:latin typeface="Times New Roman"/>
                <a:cs typeface="Times New Roman"/>
              </a:rPr>
              <a:t>хинтоновской</a:t>
            </a:r>
            <a:r>
              <a:rPr lang="ru-RU" dirty="0">
                <a:latin typeface="Times New Roman"/>
                <a:cs typeface="Times New Roman"/>
              </a:rPr>
              <a:t> функции потер использовалось ещё косинусное расстояние между итоговыми векторными представлениями токенов</a:t>
            </a:r>
            <a:r>
              <a:rPr lang="en-US" dirty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23" name="Заголовок 2">
            <a:extLst>
              <a:ext uri="{FF2B5EF4-FFF2-40B4-BE49-F238E27FC236}">
                <a16:creationId xmlns:a16="http://schemas.microsoft.com/office/drawing/2014/main" id="{F2504325-A488-4FCC-9321-3DC517D01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5706"/>
            <a:ext cx="5245560" cy="777025"/>
          </a:xfrm>
        </p:spPr>
        <p:txBody>
          <a:bodyPr>
            <a:normAutofit/>
          </a:bodyPr>
          <a:lstStyle/>
          <a:p>
            <a:r>
              <a:rPr lang="en-US" sz="3200" dirty="0" err="1">
                <a:latin typeface="Times New Roman"/>
                <a:cs typeface="Times New Roman"/>
              </a:rPr>
              <a:t>DistillBERT</a:t>
            </a:r>
            <a:endParaRPr lang="ru-RU" sz="3200" dirty="0">
              <a:latin typeface="Times New Roman"/>
              <a:cs typeface="Times New Roman"/>
            </a:endParaRPr>
          </a:p>
        </p:txBody>
      </p:sp>
      <p:pic>
        <p:nvPicPr>
          <p:cNvPr id="1026" name="Picture 2" descr="Distilbert: A Smaller, Faster, and Distilled BERT - Zilliz blog">
            <a:extLst>
              <a:ext uri="{FF2B5EF4-FFF2-40B4-BE49-F238E27FC236}">
                <a16:creationId xmlns:a16="http://schemas.microsoft.com/office/drawing/2014/main" id="{73ED2CC1-3A64-4C79-AC4B-D899B370C9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4" r="28957"/>
          <a:stretch/>
        </p:blipFill>
        <p:spPr bwMode="auto">
          <a:xfrm>
            <a:off x="6360544" y="1445706"/>
            <a:ext cx="4338510" cy="461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074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4">
            <a:extLst>
              <a:ext uri="{FF2B5EF4-FFF2-40B4-BE49-F238E27FC236}">
                <a16:creationId xmlns:a16="http://schemas.microsoft.com/office/drawing/2014/main" id="{C24F7A43-F3AE-45C3-86B7-7375B24DF7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8" y="436049"/>
            <a:ext cx="2145422" cy="622878"/>
          </a:xfrm>
        </p:spPr>
        <p:txBody>
          <a:bodyPr/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 компьютерных наук</a:t>
            </a:r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1DDD1CE2-ACDC-4B7D-97D9-FCAD459139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6838" y="463783"/>
            <a:ext cx="4063102" cy="595144"/>
          </a:xfrm>
        </p:spPr>
        <p:txBody>
          <a:bodyPr/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Режимы дистилляции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0F9BAC-7B49-4CF7-9CFB-D59D9E8E375F}"/>
              </a:ext>
            </a:extLst>
          </p:cNvPr>
          <p:cNvSpPr txBox="1">
            <a:spLocks/>
          </p:cNvSpPr>
          <p:nvPr/>
        </p:nvSpPr>
        <p:spPr>
          <a:xfrm>
            <a:off x="3460153" y="436049"/>
            <a:ext cx="2635847" cy="6228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Департамент программной инженерии</a:t>
            </a:r>
          </a:p>
        </p:txBody>
      </p:sp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DE32C1D1-B137-401F-B919-6AC1AC167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200046"/>
            <a:ext cx="5245560" cy="77702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/>
                <a:cs typeface="Times New Roman"/>
              </a:rPr>
              <a:t>Online/offline </a:t>
            </a:r>
            <a:r>
              <a:rPr lang="ru-RU" sz="3200" dirty="0">
                <a:latin typeface="Times New Roman"/>
                <a:cs typeface="Times New Roman"/>
              </a:rPr>
              <a:t>дистилляции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252D36E5-99B1-49B2-A0DB-EE25B31BC8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846BE3-7AD7-4136-B779-3D0CC14C6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31" b="7372"/>
          <a:stretch/>
        </p:blipFill>
        <p:spPr>
          <a:xfrm>
            <a:off x="443763" y="2036359"/>
            <a:ext cx="11307539" cy="334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738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4">
            <a:extLst>
              <a:ext uri="{FF2B5EF4-FFF2-40B4-BE49-F238E27FC236}">
                <a16:creationId xmlns:a16="http://schemas.microsoft.com/office/drawing/2014/main" id="{C24F7A43-F3AE-45C3-86B7-7375B24DF7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8" y="436049"/>
            <a:ext cx="2145422" cy="622878"/>
          </a:xfrm>
        </p:spPr>
        <p:txBody>
          <a:bodyPr/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 компьютерных наук</a:t>
            </a:r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1DDD1CE2-ACDC-4B7D-97D9-FCAD459139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6838" y="463783"/>
            <a:ext cx="4063102" cy="595144"/>
          </a:xfrm>
        </p:spPr>
        <p:txBody>
          <a:bodyPr/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Режимы дистилляции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0F9BAC-7B49-4CF7-9CFB-D59D9E8E375F}"/>
              </a:ext>
            </a:extLst>
          </p:cNvPr>
          <p:cNvSpPr txBox="1">
            <a:spLocks/>
          </p:cNvSpPr>
          <p:nvPr/>
        </p:nvSpPr>
        <p:spPr>
          <a:xfrm>
            <a:off x="3460153" y="436049"/>
            <a:ext cx="2635847" cy="6228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Департамент программной инженерии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E1DB80-1C3D-435D-BD53-93C6BF8D8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60" y="1975543"/>
            <a:ext cx="11371355" cy="4418674"/>
          </a:xfrm>
          <a:prstGeom prst="rect">
            <a:avLst/>
          </a:prstGeom>
        </p:spPr>
      </p:pic>
      <p:sp>
        <p:nvSpPr>
          <p:cNvPr id="12" name="Заголовок 2">
            <a:extLst>
              <a:ext uri="{FF2B5EF4-FFF2-40B4-BE49-F238E27FC236}">
                <a16:creationId xmlns:a16="http://schemas.microsoft.com/office/drawing/2014/main" id="{E6640CEC-4068-44AD-9FFE-EFD697F36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5706"/>
            <a:ext cx="5245560" cy="777025"/>
          </a:xfrm>
        </p:spPr>
        <p:txBody>
          <a:bodyPr>
            <a:normAutofit/>
          </a:bodyPr>
          <a:lstStyle/>
          <a:p>
            <a:r>
              <a:rPr lang="ru-RU" sz="3200" dirty="0" err="1">
                <a:latin typeface="Times New Roman"/>
                <a:cs typeface="Times New Roman"/>
              </a:rPr>
              <a:t>Самодистилляция</a:t>
            </a:r>
            <a:endParaRPr lang="ru-RU" sz="3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83706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4">
            <a:extLst>
              <a:ext uri="{FF2B5EF4-FFF2-40B4-BE49-F238E27FC236}">
                <a16:creationId xmlns:a16="http://schemas.microsoft.com/office/drawing/2014/main" id="{C24F7A43-F3AE-45C3-86B7-7375B24DF7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8" y="436049"/>
            <a:ext cx="2145422" cy="622878"/>
          </a:xfrm>
        </p:spPr>
        <p:txBody>
          <a:bodyPr/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 компьютерных наук</a:t>
            </a:r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1DDD1CE2-ACDC-4B7D-97D9-FCAD459139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6838" y="463783"/>
            <a:ext cx="4063102" cy="595144"/>
          </a:xfrm>
        </p:spPr>
        <p:txBody>
          <a:bodyPr/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0F9BAC-7B49-4CF7-9CFB-D59D9E8E375F}"/>
              </a:ext>
            </a:extLst>
          </p:cNvPr>
          <p:cNvSpPr txBox="1">
            <a:spLocks/>
          </p:cNvSpPr>
          <p:nvPr/>
        </p:nvSpPr>
        <p:spPr>
          <a:xfrm>
            <a:off x="3460153" y="436049"/>
            <a:ext cx="2635847" cy="6228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Департамент программной инженерии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207243-E605-4577-B110-A71E22CBA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458" y="1309867"/>
            <a:ext cx="9659966" cy="494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82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4">
            <a:extLst>
              <a:ext uri="{FF2B5EF4-FFF2-40B4-BE49-F238E27FC236}">
                <a16:creationId xmlns:a16="http://schemas.microsoft.com/office/drawing/2014/main" id="{C24F7A43-F3AE-45C3-86B7-7375B24DF7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8" y="436049"/>
            <a:ext cx="2145422" cy="622878"/>
          </a:xfrm>
        </p:spPr>
        <p:txBody>
          <a:bodyPr/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 компьютерных наук</a:t>
            </a:r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1DDD1CE2-ACDC-4B7D-97D9-FCAD459139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6838" y="463783"/>
            <a:ext cx="4063102" cy="595144"/>
          </a:xfrm>
        </p:spPr>
        <p:txBody>
          <a:bodyPr/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Другие варианты уменьшения размерности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0F9BAC-7B49-4CF7-9CFB-D59D9E8E375F}"/>
              </a:ext>
            </a:extLst>
          </p:cNvPr>
          <p:cNvSpPr txBox="1">
            <a:spLocks/>
          </p:cNvSpPr>
          <p:nvPr/>
        </p:nvSpPr>
        <p:spPr>
          <a:xfrm>
            <a:off x="3460153" y="436049"/>
            <a:ext cx="2635847" cy="6228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Департамент программной инженерии</a:t>
            </a:r>
          </a:p>
        </p:txBody>
      </p:sp>
      <p:sp>
        <p:nvSpPr>
          <p:cNvPr id="3" name="AutoShape 4" descr="Quantization and Pruning - Scaler Topics">
            <a:extLst>
              <a:ext uri="{FF2B5EF4-FFF2-40B4-BE49-F238E27FC236}">
                <a16:creationId xmlns:a16="http://schemas.microsoft.com/office/drawing/2014/main" id="{7C2E1D2D-618F-4159-AE1F-B115C907FF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8FE144-43B7-43E9-BBFF-070FCE7AC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980" y="1899314"/>
            <a:ext cx="9464040" cy="380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562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D1FA88C-D225-40CA-8F73-A79602F84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7" y="873737"/>
            <a:ext cx="6350945" cy="255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Текст 4">
            <a:extLst>
              <a:ext uri="{FF2B5EF4-FFF2-40B4-BE49-F238E27FC236}">
                <a16:creationId xmlns:a16="http://schemas.microsoft.com/office/drawing/2014/main" id="{C24F7A43-F3AE-45C3-86B7-7375B24DF7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8" y="436049"/>
            <a:ext cx="2145422" cy="622878"/>
          </a:xfrm>
        </p:spPr>
        <p:txBody>
          <a:bodyPr/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 компьютерных наук</a:t>
            </a:r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1DDD1CE2-ACDC-4B7D-97D9-FCAD459139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6838" y="463783"/>
            <a:ext cx="4063102" cy="595144"/>
          </a:xfrm>
        </p:spPr>
        <p:txBody>
          <a:bodyPr/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Библиотеки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0F9BAC-7B49-4CF7-9CFB-D59D9E8E375F}"/>
              </a:ext>
            </a:extLst>
          </p:cNvPr>
          <p:cNvSpPr txBox="1">
            <a:spLocks/>
          </p:cNvSpPr>
          <p:nvPr/>
        </p:nvSpPr>
        <p:spPr>
          <a:xfrm>
            <a:off x="3460153" y="436049"/>
            <a:ext cx="2635847" cy="6228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Департамент программной инженерии</a:t>
            </a:r>
          </a:p>
        </p:txBody>
      </p:sp>
      <p:sp>
        <p:nvSpPr>
          <p:cNvPr id="3" name="AutoShape 4" descr="Quantization and Pruning - Scaler Topics">
            <a:extLst>
              <a:ext uri="{FF2B5EF4-FFF2-40B4-BE49-F238E27FC236}">
                <a16:creationId xmlns:a16="http://schemas.microsoft.com/office/drawing/2014/main" id="{7C2E1D2D-618F-4159-AE1F-B115C907FF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01653B1-7B75-4D63-9433-9FE9A62177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9" t="2630" r="2587" b="2380"/>
          <a:stretch/>
        </p:blipFill>
        <p:spPr>
          <a:xfrm>
            <a:off x="6464582" y="2773518"/>
            <a:ext cx="5389070" cy="383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65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4">
            <a:extLst>
              <a:ext uri="{FF2B5EF4-FFF2-40B4-BE49-F238E27FC236}">
                <a16:creationId xmlns:a16="http://schemas.microsoft.com/office/drawing/2014/main" id="{C24F7A43-F3AE-45C3-86B7-7375B24DF7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8" y="436049"/>
            <a:ext cx="2070100" cy="622878"/>
          </a:xfrm>
        </p:spPr>
        <p:txBody>
          <a:bodyPr/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 компьютерных наук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0F9BAC-7B49-4CF7-9CFB-D59D9E8E375F}"/>
              </a:ext>
            </a:extLst>
          </p:cNvPr>
          <p:cNvSpPr txBox="1">
            <a:spLocks/>
          </p:cNvSpPr>
          <p:nvPr/>
        </p:nvSpPr>
        <p:spPr>
          <a:xfrm>
            <a:off x="3460153" y="436049"/>
            <a:ext cx="2525011" cy="4159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Департамент программной инженерии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CEE223-61D8-4562-8941-6D86F275CD8A}"/>
              </a:ext>
            </a:extLst>
          </p:cNvPr>
          <p:cNvSpPr txBox="1"/>
          <p:nvPr/>
        </p:nvSpPr>
        <p:spPr>
          <a:xfrm>
            <a:off x="0" y="1058927"/>
            <a:ext cx="11130846" cy="46130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47675">
              <a:lnSpc>
                <a:spcPct val="150000"/>
              </a:lnSpc>
            </a:pPr>
            <a:r>
              <a:rPr lang="en-US" dirty="0">
                <a:latin typeface="Times New Roman"/>
                <a:cs typeface="Times New Roman"/>
                <a:hlinkClick r:id="rId3"/>
              </a:rPr>
              <a:t>https://arxiv.org/pdf/1503.02531</a:t>
            </a:r>
            <a:r>
              <a:rPr lang="en-US" dirty="0">
                <a:latin typeface="Times New Roman"/>
                <a:cs typeface="Times New Roman"/>
              </a:rPr>
              <a:t> [knowledge distillation]</a:t>
            </a:r>
            <a:endParaRPr lang="ru-RU" dirty="0">
              <a:latin typeface="Times New Roman"/>
              <a:cs typeface="Times New Roman"/>
            </a:endParaRPr>
          </a:p>
          <a:p>
            <a:pPr marL="447675">
              <a:lnSpc>
                <a:spcPct val="150000"/>
              </a:lnSpc>
            </a:pPr>
            <a:r>
              <a:rPr lang="en-US" dirty="0">
                <a:latin typeface="Times New Roman"/>
                <a:cs typeface="Times New Roman"/>
                <a:hlinkClick r:id="rId4"/>
              </a:rPr>
              <a:t>https://arxiv.org/abs/1412.6550</a:t>
            </a:r>
            <a:r>
              <a:rPr lang="en-US" dirty="0">
                <a:latin typeface="Times New Roman"/>
                <a:cs typeface="Times New Roman"/>
              </a:rPr>
              <a:t> [</a:t>
            </a:r>
            <a:r>
              <a:rPr lang="en-US" dirty="0" err="1">
                <a:latin typeface="Times New Roman"/>
                <a:cs typeface="Times New Roman"/>
              </a:rPr>
              <a:t>FinNets</a:t>
            </a:r>
            <a:r>
              <a:rPr lang="en-US" dirty="0">
                <a:latin typeface="Times New Roman"/>
                <a:cs typeface="Times New Roman"/>
              </a:rPr>
              <a:t>]</a:t>
            </a:r>
            <a:endParaRPr lang="ru-RU" dirty="0">
              <a:latin typeface="Times New Roman"/>
              <a:cs typeface="Times New Roman"/>
            </a:endParaRPr>
          </a:p>
          <a:p>
            <a:pPr marL="447675">
              <a:lnSpc>
                <a:spcPct val="150000"/>
              </a:lnSpc>
            </a:pPr>
            <a:r>
              <a:rPr lang="en-US" dirty="0">
                <a:latin typeface="Times New Roman"/>
                <a:cs typeface="Times New Roman"/>
                <a:hlinkClick r:id="rId5"/>
              </a:rPr>
              <a:t>https://arxiv.org/abs/1706.00384</a:t>
            </a:r>
            <a:r>
              <a:rPr lang="en-US" dirty="0">
                <a:latin typeface="Times New Roman"/>
                <a:cs typeface="Times New Roman"/>
              </a:rPr>
              <a:t> [</a:t>
            </a:r>
            <a:r>
              <a:rPr lang="ru-RU" dirty="0">
                <a:latin typeface="Times New Roman"/>
                <a:cs typeface="Times New Roman"/>
              </a:rPr>
              <a:t>режимы дистилляции</a:t>
            </a:r>
            <a:r>
              <a:rPr lang="en-US" dirty="0">
                <a:latin typeface="Times New Roman"/>
                <a:cs typeface="Times New Roman"/>
              </a:rPr>
              <a:t>]</a:t>
            </a:r>
            <a:endParaRPr lang="ru-RU" dirty="0">
              <a:latin typeface="Times New Roman"/>
              <a:cs typeface="Times New Roman"/>
            </a:endParaRPr>
          </a:p>
          <a:p>
            <a:pPr marL="447675">
              <a:lnSpc>
                <a:spcPct val="150000"/>
              </a:lnSpc>
            </a:pPr>
            <a:r>
              <a:rPr lang="en-US" dirty="0">
                <a:latin typeface="Times New Roman"/>
                <a:cs typeface="Times New Roman"/>
                <a:hlinkClick r:id="rId6"/>
              </a:rPr>
              <a:t>https://education.yandex.ru/handbook/ml/article/distillyaciya-znanij</a:t>
            </a:r>
            <a:r>
              <a:rPr lang="en-US" dirty="0">
                <a:latin typeface="Times New Roman"/>
                <a:cs typeface="Times New Roman"/>
              </a:rPr>
              <a:t> [</a:t>
            </a:r>
            <a:r>
              <a:rPr lang="en-US" dirty="0" err="1">
                <a:latin typeface="Times New Roman"/>
                <a:cs typeface="Times New Roman"/>
              </a:rPr>
              <a:t>yandex</a:t>
            </a:r>
            <a:r>
              <a:rPr lang="ru-RU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handbook]</a:t>
            </a:r>
          </a:p>
          <a:p>
            <a:pPr marL="447675">
              <a:lnSpc>
                <a:spcPct val="150000"/>
              </a:lnSpc>
            </a:pPr>
            <a:r>
              <a:rPr lang="en-US" dirty="0">
                <a:latin typeface="Times New Roman"/>
                <a:cs typeface="Times New Roman"/>
                <a:hlinkClick r:id="rId7"/>
              </a:rPr>
              <a:t>https://github.com/xiyori/intro-to-dl-hse/blob/2023-2024/lecture-notes/notes-12-opt-inference.pdf</a:t>
            </a:r>
            <a:r>
              <a:rPr lang="en-US" dirty="0">
                <a:latin typeface="Times New Roman"/>
                <a:cs typeface="Times New Roman"/>
              </a:rPr>
              <a:t> [</a:t>
            </a:r>
            <a:r>
              <a:rPr lang="en-US" dirty="0" err="1">
                <a:latin typeface="Times New Roman"/>
                <a:cs typeface="Times New Roman"/>
              </a:rPr>
              <a:t>hse</a:t>
            </a:r>
            <a:r>
              <a:rPr lang="en-US" dirty="0">
                <a:latin typeface="Times New Roman"/>
                <a:cs typeface="Times New Roman"/>
              </a:rPr>
              <a:t> dl]</a:t>
            </a:r>
          </a:p>
          <a:p>
            <a:pPr marL="447675">
              <a:lnSpc>
                <a:spcPct val="150000"/>
              </a:lnSpc>
            </a:pPr>
            <a:r>
              <a:rPr lang="en-US" dirty="0">
                <a:latin typeface="Times New Roman"/>
                <a:cs typeface="Times New Roman"/>
                <a:hlinkClick r:id="rId8"/>
              </a:rPr>
              <a:t>https://pytorch.org/tutorials/beginner/knowledge_distillation_tutorial.html</a:t>
            </a:r>
            <a:r>
              <a:rPr lang="en-US" dirty="0">
                <a:latin typeface="Times New Roman"/>
                <a:cs typeface="Times New Roman"/>
              </a:rPr>
              <a:t> [</a:t>
            </a:r>
            <a:r>
              <a:rPr lang="en-US" dirty="0" err="1">
                <a:latin typeface="Times New Roman"/>
                <a:cs typeface="Times New Roman"/>
              </a:rPr>
              <a:t>Pytorch</a:t>
            </a:r>
            <a:r>
              <a:rPr lang="en-US" dirty="0">
                <a:latin typeface="Times New Roman"/>
                <a:cs typeface="Times New Roman"/>
              </a:rPr>
              <a:t> tutorial]</a:t>
            </a:r>
          </a:p>
          <a:p>
            <a:pPr marL="447675">
              <a:lnSpc>
                <a:spcPct val="150000"/>
              </a:lnSpc>
            </a:pPr>
            <a:r>
              <a:rPr lang="en-US" dirty="0">
                <a:latin typeface="Times New Roman"/>
                <a:cs typeface="Times New Roman"/>
                <a:hlinkClick r:id="rId9"/>
              </a:rPr>
              <a:t>https://hanlab.mit.edu/courses/2024-fall-65940</a:t>
            </a:r>
            <a:r>
              <a:rPr lang="en-US" dirty="0">
                <a:latin typeface="Times New Roman"/>
                <a:cs typeface="Times New Roman"/>
              </a:rPr>
              <a:t> [MIT]</a:t>
            </a:r>
          </a:p>
          <a:p>
            <a:pPr marL="447675">
              <a:lnSpc>
                <a:spcPct val="150000"/>
              </a:lnSpc>
            </a:pPr>
            <a:r>
              <a:rPr lang="en-US" dirty="0">
                <a:latin typeface="Times New Roman"/>
                <a:cs typeface="Times New Roman"/>
                <a:hlinkClick r:id="rId10"/>
              </a:rPr>
              <a:t>https://www.youtube.com/watch?v=tT9Lnt6stwA</a:t>
            </a:r>
            <a:r>
              <a:rPr lang="en-US" dirty="0">
                <a:latin typeface="Times New Roman"/>
                <a:cs typeface="Times New Roman"/>
              </a:rPr>
              <a:t> [MIT]</a:t>
            </a:r>
          </a:p>
          <a:p>
            <a:pPr marL="447675">
              <a:lnSpc>
                <a:spcPct val="150000"/>
              </a:lnSpc>
            </a:pPr>
            <a:r>
              <a:rPr lang="en-US" dirty="0">
                <a:latin typeface="Times New Roman"/>
                <a:cs typeface="Times New Roman"/>
                <a:hlinkClick r:id="rId11"/>
              </a:rPr>
              <a:t>https://www.dropbox.com/scl/fi/fjgnue7z3mi1ynxbd0y5k/Lec09-Knowledge-Distillation.pdf?dl=0&amp;e=1&amp;rlkey=cup1qhlpx3vx0nrs7wuwj6m0d&amp;st=jzhogqwp</a:t>
            </a:r>
            <a:r>
              <a:rPr lang="en-US" dirty="0">
                <a:latin typeface="Times New Roman"/>
                <a:cs typeface="Times New Roman"/>
              </a:rPr>
              <a:t> [MIT]</a:t>
            </a:r>
            <a:endParaRPr lang="ru-RU" dirty="0">
              <a:latin typeface="Times New Roman"/>
              <a:cs typeface="Times New Roman"/>
            </a:endParaRPr>
          </a:p>
          <a:p>
            <a:pPr marL="447675">
              <a:lnSpc>
                <a:spcPct val="150000"/>
              </a:lnSpc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id="{8A8D1E10-9A37-4017-9921-06E42684E56F}"/>
              </a:ext>
            </a:extLst>
          </p:cNvPr>
          <p:cNvSpPr txBox="1">
            <a:spLocks/>
          </p:cNvSpPr>
          <p:nvPr/>
        </p:nvSpPr>
        <p:spPr>
          <a:xfrm>
            <a:off x="6206838" y="463783"/>
            <a:ext cx="4063102" cy="5951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Источники</a:t>
            </a:r>
          </a:p>
        </p:txBody>
      </p:sp>
    </p:spTree>
    <p:extLst>
      <p:ext uri="{BB962C8B-B14F-4D97-AF65-F5344CB8AC3E}">
        <p14:creationId xmlns:p14="http://schemas.microsoft.com/office/powerpoint/2010/main" val="3725852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4">
            <a:extLst>
              <a:ext uri="{FF2B5EF4-FFF2-40B4-BE49-F238E27FC236}">
                <a16:creationId xmlns:a16="http://schemas.microsoft.com/office/drawing/2014/main" id="{C24F7A43-F3AE-45C3-86B7-7375B24DF7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8" y="436049"/>
            <a:ext cx="2145422" cy="622878"/>
          </a:xfrm>
        </p:spPr>
        <p:txBody>
          <a:bodyPr/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 компьютерных наук</a:t>
            </a:r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1DDD1CE2-ACDC-4B7D-97D9-FCAD459139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6838" y="463783"/>
            <a:ext cx="4063102" cy="595144"/>
          </a:xfrm>
        </p:spPr>
        <p:txBody>
          <a:bodyPr/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0F9BAC-7B49-4CF7-9CFB-D59D9E8E375F}"/>
              </a:ext>
            </a:extLst>
          </p:cNvPr>
          <p:cNvSpPr txBox="1">
            <a:spLocks/>
          </p:cNvSpPr>
          <p:nvPr/>
        </p:nvSpPr>
        <p:spPr>
          <a:xfrm>
            <a:off x="3460153" y="436049"/>
            <a:ext cx="2635847" cy="6228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Департамент программной инженерии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416EA6B-D9D4-4D0A-8B79-6214C590E9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5"/>
          <a:stretch/>
        </p:blipFill>
        <p:spPr>
          <a:xfrm>
            <a:off x="930910" y="1402080"/>
            <a:ext cx="10403744" cy="485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598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4">
            <a:extLst>
              <a:ext uri="{FF2B5EF4-FFF2-40B4-BE49-F238E27FC236}">
                <a16:creationId xmlns:a16="http://schemas.microsoft.com/office/drawing/2014/main" id="{C24F7A43-F3AE-45C3-86B7-7375B24DF7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8" y="436049"/>
            <a:ext cx="2145422" cy="622878"/>
          </a:xfrm>
        </p:spPr>
        <p:txBody>
          <a:bodyPr/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 компьютерных наук</a:t>
            </a:r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1DDD1CE2-ACDC-4B7D-97D9-FCAD459139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6838" y="463783"/>
            <a:ext cx="4063102" cy="595144"/>
          </a:xfrm>
        </p:spPr>
        <p:txBody>
          <a:bodyPr/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Идея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0F9BAC-7B49-4CF7-9CFB-D59D9E8E375F}"/>
              </a:ext>
            </a:extLst>
          </p:cNvPr>
          <p:cNvSpPr txBox="1">
            <a:spLocks/>
          </p:cNvSpPr>
          <p:nvPr/>
        </p:nvSpPr>
        <p:spPr>
          <a:xfrm>
            <a:off x="3460153" y="436049"/>
            <a:ext cx="2635847" cy="6228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Департамент программной инженерии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C0EB99C-FDCC-43F5-AF72-B52723999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228" y="1058927"/>
            <a:ext cx="6191543" cy="566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650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4">
            <a:extLst>
              <a:ext uri="{FF2B5EF4-FFF2-40B4-BE49-F238E27FC236}">
                <a16:creationId xmlns:a16="http://schemas.microsoft.com/office/drawing/2014/main" id="{C24F7A43-F3AE-45C3-86B7-7375B24DF7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8" y="436049"/>
            <a:ext cx="2145422" cy="622878"/>
          </a:xfrm>
        </p:spPr>
        <p:txBody>
          <a:bodyPr/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 компьютерных наук</a:t>
            </a:r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1DDD1CE2-ACDC-4B7D-97D9-FCAD459139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6838" y="463783"/>
            <a:ext cx="4063102" cy="595144"/>
          </a:xfrm>
        </p:spPr>
        <p:txBody>
          <a:bodyPr/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Идея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0F9BAC-7B49-4CF7-9CFB-D59D9E8E375F}"/>
              </a:ext>
            </a:extLst>
          </p:cNvPr>
          <p:cNvSpPr txBox="1">
            <a:spLocks/>
          </p:cNvSpPr>
          <p:nvPr/>
        </p:nvSpPr>
        <p:spPr>
          <a:xfrm>
            <a:off x="3460153" y="436049"/>
            <a:ext cx="2635847" cy="6228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Департамент программной инженерии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535F108-8DF9-4EC2-9427-EC6FB8094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584" y="1330243"/>
            <a:ext cx="9076976" cy="522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138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4">
            <a:extLst>
              <a:ext uri="{FF2B5EF4-FFF2-40B4-BE49-F238E27FC236}">
                <a16:creationId xmlns:a16="http://schemas.microsoft.com/office/drawing/2014/main" id="{C24F7A43-F3AE-45C3-86B7-7375B24DF7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8" y="436049"/>
            <a:ext cx="2145422" cy="622878"/>
          </a:xfrm>
        </p:spPr>
        <p:txBody>
          <a:bodyPr/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 компьютерных наук</a:t>
            </a:r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1DDD1CE2-ACDC-4B7D-97D9-FCAD459139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6838" y="463783"/>
            <a:ext cx="4063102" cy="595144"/>
          </a:xfrm>
        </p:spPr>
        <p:txBody>
          <a:bodyPr/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Интуиция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0F9BAC-7B49-4CF7-9CFB-D59D9E8E375F}"/>
              </a:ext>
            </a:extLst>
          </p:cNvPr>
          <p:cNvSpPr txBox="1">
            <a:spLocks/>
          </p:cNvSpPr>
          <p:nvPr/>
        </p:nvSpPr>
        <p:spPr>
          <a:xfrm>
            <a:off x="3460153" y="436049"/>
            <a:ext cx="2635847" cy="6228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Департамент программной инженерии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70E569-9C51-4A83-B7FB-0644B641AF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72"/>
          <a:stretch/>
        </p:blipFill>
        <p:spPr>
          <a:xfrm>
            <a:off x="575330" y="1562910"/>
            <a:ext cx="11041339" cy="483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07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4">
            <a:extLst>
              <a:ext uri="{FF2B5EF4-FFF2-40B4-BE49-F238E27FC236}">
                <a16:creationId xmlns:a16="http://schemas.microsoft.com/office/drawing/2014/main" id="{C24F7A43-F3AE-45C3-86B7-7375B24DF7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8" y="436049"/>
            <a:ext cx="2145422" cy="622878"/>
          </a:xfrm>
        </p:spPr>
        <p:txBody>
          <a:bodyPr/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 компьютерных наук</a:t>
            </a:r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1DDD1CE2-ACDC-4B7D-97D9-FCAD459139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6838" y="463783"/>
            <a:ext cx="4063102" cy="595144"/>
          </a:xfrm>
        </p:spPr>
        <p:txBody>
          <a:bodyPr/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Интуиция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0F9BAC-7B49-4CF7-9CFB-D59D9E8E375F}"/>
              </a:ext>
            </a:extLst>
          </p:cNvPr>
          <p:cNvSpPr txBox="1">
            <a:spLocks/>
          </p:cNvSpPr>
          <p:nvPr/>
        </p:nvSpPr>
        <p:spPr>
          <a:xfrm>
            <a:off x="3460153" y="436049"/>
            <a:ext cx="2635847" cy="6228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Департамент программной инженерии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960B6A2-9691-4206-9526-12B1FCEDA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83" y="1502366"/>
            <a:ext cx="9821777" cy="479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758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4">
            <a:extLst>
              <a:ext uri="{FF2B5EF4-FFF2-40B4-BE49-F238E27FC236}">
                <a16:creationId xmlns:a16="http://schemas.microsoft.com/office/drawing/2014/main" id="{C24F7A43-F3AE-45C3-86B7-7375B24DF7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8" y="436049"/>
            <a:ext cx="2145422" cy="622878"/>
          </a:xfrm>
        </p:spPr>
        <p:txBody>
          <a:bodyPr/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 компьютерных наук</a:t>
            </a:r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1DDD1CE2-ACDC-4B7D-97D9-FCAD459139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6838" y="463783"/>
            <a:ext cx="4063102" cy="595144"/>
          </a:xfrm>
        </p:spPr>
        <p:txBody>
          <a:bodyPr/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Интуиция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0F9BAC-7B49-4CF7-9CFB-D59D9E8E375F}"/>
              </a:ext>
            </a:extLst>
          </p:cNvPr>
          <p:cNvSpPr txBox="1">
            <a:spLocks/>
          </p:cNvSpPr>
          <p:nvPr/>
        </p:nvSpPr>
        <p:spPr>
          <a:xfrm>
            <a:off x="3460153" y="436049"/>
            <a:ext cx="2635847" cy="6228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Департамент программной инженерии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23C64FA-C94F-4AFA-B385-568C0BC27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52" y="1719179"/>
            <a:ext cx="11241461" cy="465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44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4">
            <a:extLst>
              <a:ext uri="{FF2B5EF4-FFF2-40B4-BE49-F238E27FC236}">
                <a16:creationId xmlns:a16="http://schemas.microsoft.com/office/drawing/2014/main" id="{C24F7A43-F3AE-45C3-86B7-7375B24DF7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8" y="436049"/>
            <a:ext cx="2145422" cy="622878"/>
          </a:xfrm>
        </p:spPr>
        <p:txBody>
          <a:bodyPr/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 компьютерных наук</a:t>
            </a:r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1DDD1CE2-ACDC-4B7D-97D9-FCAD459139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6838" y="463783"/>
            <a:ext cx="4063102" cy="595144"/>
          </a:xfrm>
        </p:spPr>
        <p:txBody>
          <a:bodyPr/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Интуиция</a:t>
            </a:r>
          </a:p>
          <a:p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0F9BAC-7B49-4CF7-9CFB-D59D9E8E375F}"/>
              </a:ext>
            </a:extLst>
          </p:cNvPr>
          <p:cNvSpPr txBox="1">
            <a:spLocks/>
          </p:cNvSpPr>
          <p:nvPr/>
        </p:nvSpPr>
        <p:spPr>
          <a:xfrm>
            <a:off x="3460153" y="436049"/>
            <a:ext cx="2635847" cy="6228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Департамент программной инженерии</a:t>
            </a:r>
          </a:p>
        </p:txBody>
      </p:sp>
      <p:sp>
        <p:nvSpPr>
          <p:cNvPr id="4" name="AutoShape 4" descr="Mnist Dataset for Machine Learning | by Binaya Puri | Medium">
            <a:extLst>
              <a:ext uri="{FF2B5EF4-FFF2-40B4-BE49-F238E27FC236}">
                <a16:creationId xmlns:a16="http://schemas.microsoft.com/office/drawing/2014/main" id="{766D4BF5-E053-4DE9-982C-4DCA8748E1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2608D76-8B17-4E25-A10D-CF82D6786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541" y="1160556"/>
            <a:ext cx="8594918" cy="522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50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Пользовательские 1">
      <a:dk1>
        <a:srgbClr val="0F2C68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3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000" dirty="0">
            <a:latin typeface="HSE Sans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5792443BAAE8CE45B7C82CF9BC922613" ma:contentTypeVersion="5" ma:contentTypeDescription="Создание документа." ma:contentTypeScope="" ma:versionID="387393e4ebeabcbfe5f0cfd9aa2e46a0">
  <xsd:schema xmlns:xsd="http://www.w3.org/2001/XMLSchema" xmlns:xs="http://www.w3.org/2001/XMLSchema" xmlns:p="http://schemas.microsoft.com/office/2006/metadata/properties" xmlns:ns3="5fa6eae2-c602-42cd-aed5-5fd6fa6405d9" xmlns:ns4="71b8c683-944b-4bae-bca8-191d8529da12" targetNamespace="http://schemas.microsoft.com/office/2006/metadata/properties" ma:root="true" ma:fieldsID="721ad2f271bc74a156dc400190d0aeb7" ns3:_="" ns4:_="">
    <xsd:import namespace="5fa6eae2-c602-42cd-aed5-5fd6fa6405d9"/>
    <xsd:import namespace="71b8c683-944b-4bae-bca8-191d8529da1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a6eae2-c602-42cd-aed5-5fd6fa6405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b8c683-944b-4bae-bca8-191d8529da1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Хэш подсказки о совместном доступе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34386AA-1848-4C75-B336-1053927CB0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C1B70E-99C0-4C5C-8FCD-840D1B967E15}">
  <ds:schemaRefs>
    <ds:schemaRef ds:uri="5fa6eae2-c602-42cd-aed5-5fd6fa6405d9"/>
    <ds:schemaRef ds:uri="71b8c683-944b-4bae-bca8-191d8529da1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33DAF31-D8A6-49A0-9A5D-8B2EA5B1C511}">
  <ds:schemaRefs>
    <ds:schemaRef ds:uri="http://purl.org/dc/elements/1.1/"/>
    <ds:schemaRef ds:uri="http://www.w3.org/XML/1998/namespace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71b8c683-944b-4bae-bca8-191d8529da12"/>
    <ds:schemaRef ds:uri="5fa6eae2-c602-42cd-aed5-5fd6fa6405d9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4903</TotalTime>
  <Words>432</Words>
  <Application>Microsoft Office PowerPoint</Application>
  <PresentationFormat>Широкоэкранный</PresentationFormat>
  <Paragraphs>106</Paragraphs>
  <Slides>22</Slides>
  <Notes>22</Notes>
  <HiddenSlides>2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7" baseType="lpstr">
      <vt:lpstr>Arial</vt:lpstr>
      <vt:lpstr>Calibri</vt:lpstr>
      <vt:lpstr>HSE Sans</vt:lpstr>
      <vt:lpstr>Times New Roman</vt:lpstr>
      <vt:lpstr>Office Theme</vt:lpstr>
      <vt:lpstr>Knowledge distillation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Loss: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DistillBERT</vt:lpstr>
      <vt:lpstr>Online/offline дистилляции</vt:lpstr>
      <vt:lpstr>Самодистилляция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Кутьков Юрий Юрьевич</dc:creator>
  <cp:lastModifiedBy>Vladimir Luzin</cp:lastModifiedBy>
  <cp:revision>357</cp:revision>
  <cp:lastPrinted>2021-11-11T13:08:42Z</cp:lastPrinted>
  <dcterms:created xsi:type="dcterms:W3CDTF">2021-11-11T08:52:47Z</dcterms:created>
  <dcterms:modified xsi:type="dcterms:W3CDTF">2024-11-29T14:03:45Z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0x0101005792443BAAE8CE45B7C82CF9BC922613</vt:lpwstr>
  </property>
</Properties>
</file>